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handoutMasterIdLst>
    <p:handoutMasterId r:id="rId28"/>
  </p:handoutMasterIdLst>
  <p:sldIdLst>
    <p:sldId id="433" r:id="rId3"/>
    <p:sldId id="443" r:id="rId4"/>
    <p:sldId id="444" r:id="rId5"/>
    <p:sldId id="414" r:id="rId6"/>
    <p:sldId id="384" r:id="rId7"/>
    <p:sldId id="448" r:id="rId8"/>
    <p:sldId id="415" r:id="rId9"/>
    <p:sldId id="416" r:id="rId10"/>
    <p:sldId id="417" r:id="rId11"/>
    <p:sldId id="434" r:id="rId12"/>
    <p:sldId id="446" r:id="rId13"/>
    <p:sldId id="418" r:id="rId14"/>
    <p:sldId id="419" r:id="rId15"/>
    <p:sldId id="420" r:id="rId16"/>
    <p:sldId id="421" r:id="rId17"/>
    <p:sldId id="442" r:id="rId18"/>
    <p:sldId id="447" r:id="rId19"/>
    <p:sldId id="422" r:id="rId20"/>
    <p:sldId id="439" r:id="rId21"/>
    <p:sldId id="308" r:id="rId22"/>
    <p:sldId id="400" r:id="rId23"/>
    <p:sldId id="398" r:id="rId24"/>
    <p:sldId id="336" r:id="rId25"/>
    <p:sldId id="431" r:id="rId26"/>
  </p:sldIdLst>
  <p:sldSz cx="9144000" cy="6858000" type="screen4x3"/>
  <p:notesSz cx="6799263" cy="9929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509"/>
    <a:srgbClr val="FF6699"/>
    <a:srgbClr val="FF3399"/>
    <a:srgbClr val="E20000"/>
    <a:srgbClr val="FF66FF"/>
    <a:srgbClr val="9900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15" autoAdjust="0"/>
    <p:restoredTop sz="94660"/>
  </p:normalViewPr>
  <p:slideViewPr>
    <p:cSldViewPr>
      <p:cViewPr varScale="1">
        <p:scale>
          <a:sx n="89" d="100"/>
          <a:sy n="89" d="100"/>
        </p:scale>
        <p:origin x="-1387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Graphique%20dans%20Microsoft%20PowerPoint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Intermédiaires</c:v>
                </c:pt>
              </c:strCache>
            </c:strRef>
          </c:tx>
          <c:spPr>
            <a:ln w="19050"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C1FD-470F-B55F-F0A5273E0E6B}"/>
              </c:ext>
            </c:extLst>
          </c:dPt>
          <c:dPt>
            <c:idx val="1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1FD-470F-B55F-F0A5273E0E6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C1FD-470F-B55F-F0A5273E0E6B}"/>
              </c:ext>
            </c:extLst>
          </c:dPt>
          <c:cat>
            <c:strRef>
              <c:f>Feuil1!$A$2:$A$4</c:f>
              <c:strCache>
                <c:ptCount val="3"/>
                <c:pt idx="0">
                  <c:v>Bâti</c:v>
                </c:pt>
                <c:pt idx="1">
                  <c:v>Sol étanche</c:v>
                </c:pt>
                <c:pt idx="2">
                  <c:v>Sol perméable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40</c:v>
                </c:pt>
                <c:pt idx="1">
                  <c:v>20</c:v>
                </c:pt>
                <c:pt idx="2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1FD-470F-B55F-F0A5273E0E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solidFill>
          <a:schemeClr val="lt1"/>
        </a:solidFill>
        <a:ln w="25400" cap="flat" cmpd="sng" algn="ctr">
          <a:noFill/>
          <a:prstDash val="solid"/>
        </a:ln>
        <a:effectLst/>
      </c:spPr>
    </c:plotArea>
    <c:plotVisOnly val="1"/>
    <c:dispBlanksAs val="zero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6063550320399897"/>
          <c:y val="0.30333950809272553"/>
          <c:w val="0.23936449679600097"/>
          <c:h val="0.39332064127981936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6501176493534197E-3"/>
          <c:y val="3.2715279182872085E-2"/>
          <c:w val="0.68710230418569629"/>
          <c:h val="0.86616476697915956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3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4"/>
            <c:bubble3D val="0"/>
            <c:explosion val="19"/>
            <c:spPr>
              <a:solidFill>
                <a:schemeClr val="accent3">
                  <a:lumMod val="75000"/>
                </a:schemeClr>
              </a:solidFill>
            </c:spPr>
          </c:dPt>
          <c:dLbls>
            <c:dLbl>
              <c:idx val="1"/>
              <c:layout>
                <c:manualLayout>
                  <c:x val="-9.0154636920384945E-2"/>
                  <c:y val="-0.1854593175853018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6454724409448816E-2"/>
                  <c:y val="-0.1555205599300087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Feuil1!$A$4:$A$8</c:f>
              <c:strCache>
                <c:ptCount val="5"/>
                <c:pt idx="0">
                  <c:v>Habitat</c:v>
                </c:pt>
                <c:pt idx="1">
                  <c:v>Equipements publics</c:v>
                </c:pt>
                <c:pt idx="2">
                  <c:v>Activité</c:v>
                </c:pt>
                <c:pt idx="3">
                  <c:v>Emprises publiques</c:v>
                </c:pt>
                <c:pt idx="4">
                  <c:v>Espaces naturels</c:v>
                </c:pt>
              </c:strCache>
            </c:strRef>
          </c:cat>
          <c:val>
            <c:numRef>
              <c:f>Feuil1!$B$4:$B$8</c:f>
              <c:numCache>
                <c:formatCode>General</c:formatCode>
                <c:ptCount val="5"/>
                <c:pt idx="0">
                  <c:v>36.1</c:v>
                </c:pt>
                <c:pt idx="1">
                  <c:v>5</c:v>
                </c:pt>
                <c:pt idx="2">
                  <c:v>2</c:v>
                </c:pt>
                <c:pt idx="3">
                  <c:v>6.5</c:v>
                </c:pt>
                <c:pt idx="4">
                  <c:v>50.4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798B0-A164-41A9-89D2-B9B191EEA5F1}" type="datetimeFigureOut">
              <a:rPr lang="fr-FR" smtClean="0"/>
              <a:t>31/03/2022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41A02-BBE4-4389-A6D8-19A5112573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3291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4FD90-914E-42ED-8C55-ECE88814C5BE}" type="datetimeFigureOut">
              <a:rPr lang="fr-FR" smtClean="0"/>
              <a:t>31/03/2022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1D8353-884F-46AD-B2BF-71E8EA78AF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5899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D8353-884F-46AD-B2BF-71E8EA78AFA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5946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6A086-A5B1-42BC-A52F-6CA30FB6978E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0178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6A086-A5B1-42BC-A52F-6CA30FB6978E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8700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6A086-A5B1-42BC-A52F-6CA30FB6978E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0178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D8353-884F-46AD-B2BF-71E8EA78AFAE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61604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D8353-884F-46AD-B2BF-71E8EA78AFAE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90837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D8353-884F-46AD-B2BF-71E8EA78AFAE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22614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D8353-884F-46AD-B2BF-71E8EA78AFAE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532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D8353-884F-46AD-B2BF-71E8EA78AFAE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4951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6A086-A5B1-42BC-A52F-6CA30FB6978E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7310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6A086-A5B1-42BC-A52F-6CA30FB6978E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0178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6A086-A5B1-42BC-A52F-6CA30FB6978E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0178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6A086-A5B1-42BC-A52F-6CA30FB6978E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5651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6A086-A5B1-42BC-A52F-6CA30FB6978E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8276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6A086-A5B1-42BC-A52F-6CA30FB6978E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0178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6A086-A5B1-42BC-A52F-6CA30FB6978E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0178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0895F-DEB5-4DF9-8037-F478399847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7579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0895F-DEB5-4DF9-8037-F478399847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7058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0895F-DEB5-4DF9-8037-F478399847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615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F54D-7F51-4953-B697-DAC87554DC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2158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F54D-7F51-4953-B697-DAC87554DC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20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F54D-7F51-4953-B697-DAC87554DC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1246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F54D-7F51-4953-B697-DAC87554DC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9050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F54D-7F51-4953-B697-DAC87554DC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42357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F54D-7F51-4953-B697-DAC87554DC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7644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F54D-7F51-4953-B697-DAC87554DC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6812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F54D-7F51-4953-B697-DAC87554DC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2407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0895F-DEB5-4DF9-8037-F478399847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6661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F54D-7F51-4953-B697-DAC87554DC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44231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F54D-7F51-4953-B697-DAC87554DC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35625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F54D-7F51-4953-B697-DAC87554DC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8508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0895F-DEB5-4DF9-8037-F478399847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7809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0895F-DEB5-4DF9-8037-F478399847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962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0895F-DEB5-4DF9-8037-F478399847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0367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0895F-DEB5-4DF9-8037-F478399847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5038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/>
            </a:lvl1pPr>
          </a:lstStyle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Décembre 2020</a:t>
            </a:r>
          </a:p>
        </p:txBody>
      </p:sp>
    </p:spTree>
    <p:extLst>
      <p:ext uri="{BB962C8B-B14F-4D97-AF65-F5344CB8AC3E}">
        <p14:creationId xmlns:p14="http://schemas.microsoft.com/office/powerpoint/2010/main" val="4236246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0895F-DEB5-4DF9-8037-F478399847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6387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0895F-DEB5-4DF9-8037-F478399847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2082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0895F-DEB5-4DF9-8037-F478399847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291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BF54D-7F51-4953-B697-DAC87554DC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2137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tiff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23.tiff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88153"/>
            <a:ext cx="6264696" cy="62816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31640" y="1124744"/>
            <a:ext cx="65527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4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Secteur Guérin</a:t>
            </a:r>
            <a:r>
              <a:rPr lang="fr-FR" sz="44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fr-FR" sz="4400" b="1" i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44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projet pour l’avenir</a:t>
            </a:r>
            <a:endParaRPr lang="fr-FR" sz="44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88024" y="6189776"/>
            <a:ext cx="28033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i="1" dirty="0">
                <a:solidFill>
                  <a:schemeClr val="accent3">
                    <a:lumMod val="50000"/>
                  </a:schemeClr>
                </a:solidFill>
              </a:rPr>
              <a:t>Département Développement Territorial</a:t>
            </a:r>
            <a:endParaRPr lang="fr-FR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9552" y="4725144"/>
            <a:ext cx="7992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Réunion Publique – 30 mars 2022</a:t>
            </a:r>
            <a:endParaRPr lang="fr-FR" sz="40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Image 7" descr="Description : Description : /var/folders/n4/vy3sm0g53z5_105qnplyqmqc0000gr/T/com.microsoft.Outlook/WebArchiveCopyPasteTempFiles/cid7DF5529A-66B9-4C58-92F2-08FDF19F8A6C@ser76.loc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903097"/>
            <a:ext cx="12668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920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269596"/>
              </p:ext>
            </p:extLst>
          </p:nvPr>
        </p:nvGraphicFramePr>
        <p:xfrm>
          <a:off x="323527" y="476672"/>
          <a:ext cx="8496944" cy="1126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74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2994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126988">
                <a:tc>
                  <a:txBody>
                    <a:bodyPr/>
                    <a:lstStyle/>
                    <a:p>
                      <a:pPr algn="l"/>
                      <a:endParaRPr lang="fr-FR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endParaRPr lang="fr-FR" sz="3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3301447" y="764704"/>
            <a:ext cx="4032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ctr">
              <a:spcBef>
                <a:spcPct val="0"/>
              </a:spcBef>
            </a:pPr>
            <a:r>
              <a:rPr lang="fr-FR" sz="3600" b="1" i="1" dirty="0" smtClean="0">
                <a:latin typeface="+mj-lt"/>
                <a:ea typeface="+mj-ea"/>
                <a:cs typeface="+mj-cs"/>
              </a:rPr>
              <a:t>Ce qu’il faut retenir </a:t>
            </a:r>
            <a:endParaRPr lang="fr-FR" sz="3600" b="1" i="1" dirty="0">
              <a:latin typeface="+mj-lt"/>
              <a:ea typeface="+mj-ea"/>
              <a:cs typeface="+mj-cs"/>
            </a:endParaRPr>
          </a:p>
        </p:txBody>
      </p:sp>
      <p:sp>
        <p:nvSpPr>
          <p:cNvPr id="18" name="Rectangle à coins arrondis 8">
            <a:extLst>
              <a:ext uri="{FF2B5EF4-FFF2-40B4-BE49-F238E27FC236}">
                <a16:creationId xmlns="" xmlns:a16="http://schemas.microsoft.com/office/drawing/2014/main" id="{5902CC25-A886-4EBC-99E3-886E2B6B91AE}"/>
              </a:ext>
            </a:extLst>
          </p:cNvPr>
          <p:cNvSpPr/>
          <p:nvPr/>
        </p:nvSpPr>
        <p:spPr>
          <a:xfrm>
            <a:off x="1043608" y="764704"/>
            <a:ext cx="688096" cy="576064"/>
          </a:xfrm>
          <a:prstGeom prst="roundRect">
            <a:avLst/>
          </a:prstGeom>
          <a:blipFill dpi="0" rotWithShape="1">
            <a:blip r:embed="rId3" cstate="print"/>
            <a:srcRect/>
            <a:stretch>
              <a:fillRect r="-42518"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Rectangle 2"/>
          <p:cNvSpPr/>
          <p:nvPr/>
        </p:nvSpPr>
        <p:spPr>
          <a:xfrm>
            <a:off x="539552" y="3283360"/>
            <a:ext cx="8208912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fr-FR" sz="3600" b="1" dirty="0" smtClean="0">
                <a:solidFill>
                  <a:schemeClr val="accent3">
                    <a:lumMod val="50000"/>
                  </a:schemeClr>
                </a:solidFill>
              </a:rPr>
              <a:t>Penser le projet à partir de la biodiversité, du paysage, des ressources</a:t>
            </a:r>
            <a:endParaRPr lang="fr-FR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060601"/>
              </p:ext>
            </p:extLst>
          </p:nvPr>
        </p:nvGraphicFramePr>
        <p:xfrm>
          <a:off x="270235" y="692696"/>
          <a:ext cx="864096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82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027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i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Un projet pour répondre aux enjeux climatiques, écologiques et sociaux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Promotion d’un urbanisme durable qui prépare la ville de demain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95536" y="2564904"/>
            <a:ext cx="84249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fontAlgn="ctr">
              <a:buFontTx/>
              <a:buChar char="-"/>
            </a:pPr>
            <a:r>
              <a:rPr lang="fr-FR" sz="2800" b="1" i="1" dirty="0" smtClean="0">
                <a:solidFill>
                  <a:srgbClr val="C32D2E">
                    <a:lumMod val="50000"/>
                  </a:srgbClr>
                </a:solidFill>
              </a:rPr>
              <a:t>Lutte </a:t>
            </a:r>
            <a:r>
              <a:rPr lang="fr-FR" sz="2800" b="1" i="1" dirty="0">
                <a:solidFill>
                  <a:srgbClr val="C32D2E">
                    <a:lumMod val="50000"/>
                  </a:srgbClr>
                </a:solidFill>
              </a:rPr>
              <a:t>contre l’étalement </a:t>
            </a:r>
            <a:r>
              <a:rPr lang="fr-FR" sz="2800" b="1" i="1" dirty="0" smtClean="0">
                <a:solidFill>
                  <a:srgbClr val="C32D2E">
                    <a:lumMod val="50000"/>
                  </a:srgbClr>
                </a:solidFill>
              </a:rPr>
              <a:t>urbain</a:t>
            </a:r>
          </a:p>
          <a:p>
            <a:pPr lvl="1" fontAlgn="ctr"/>
            <a:r>
              <a:rPr lang="fr-FR" sz="2800" b="1" i="1" dirty="0" smtClean="0">
                <a:solidFill>
                  <a:srgbClr val="C32D2E">
                    <a:lumMod val="50000"/>
                  </a:srgbClr>
                </a:solidFill>
              </a:rPr>
              <a:t> </a:t>
            </a:r>
            <a:endParaRPr lang="fr-FR" sz="2800" b="1" i="1" dirty="0">
              <a:solidFill>
                <a:srgbClr val="C32D2E">
                  <a:lumMod val="50000"/>
                </a:srgbClr>
              </a:solidFill>
            </a:endParaRPr>
          </a:p>
          <a:p>
            <a:pPr marL="742950" lvl="1" indent="-285750" fontAlgn="ctr">
              <a:buFontTx/>
              <a:buChar char="-"/>
            </a:pPr>
            <a:r>
              <a:rPr lang="fr-FR" sz="2800" b="1" i="1" dirty="0" smtClean="0">
                <a:solidFill>
                  <a:srgbClr val="C32D2E">
                    <a:lumMod val="50000"/>
                  </a:srgbClr>
                </a:solidFill>
              </a:rPr>
              <a:t>Création </a:t>
            </a:r>
            <a:r>
              <a:rPr lang="fr-FR" sz="2800" b="1" i="1" dirty="0">
                <a:solidFill>
                  <a:srgbClr val="C32D2E">
                    <a:lumMod val="50000"/>
                  </a:srgbClr>
                </a:solidFill>
              </a:rPr>
              <a:t>d’un cadre de vie de proximité incluant la mixité des </a:t>
            </a:r>
            <a:r>
              <a:rPr lang="fr-FR" sz="2800" b="1" i="1" dirty="0" smtClean="0">
                <a:solidFill>
                  <a:srgbClr val="C32D2E">
                    <a:lumMod val="50000"/>
                  </a:srgbClr>
                </a:solidFill>
              </a:rPr>
              <a:t>fonctions</a:t>
            </a:r>
          </a:p>
          <a:p>
            <a:pPr lvl="1" fontAlgn="ctr"/>
            <a:endParaRPr lang="fr-FR" sz="2800" b="1" i="1" dirty="0">
              <a:solidFill>
                <a:srgbClr val="C32D2E">
                  <a:lumMod val="50000"/>
                </a:srgbClr>
              </a:solidFill>
            </a:endParaRPr>
          </a:p>
          <a:p>
            <a:pPr marL="742950" lvl="1" indent="-285750" fontAlgn="ctr">
              <a:buFontTx/>
              <a:buChar char="-"/>
            </a:pPr>
            <a:r>
              <a:rPr lang="fr-FR" sz="2800" b="1" i="1" dirty="0" smtClean="0">
                <a:solidFill>
                  <a:srgbClr val="C32D2E">
                    <a:lumMod val="50000"/>
                  </a:srgbClr>
                </a:solidFill>
              </a:rPr>
              <a:t>Architecture écoresponsable</a:t>
            </a:r>
          </a:p>
        </p:txBody>
      </p:sp>
    </p:spTree>
    <p:extLst>
      <p:ext uri="{BB962C8B-B14F-4D97-AF65-F5344CB8AC3E}">
        <p14:creationId xmlns:p14="http://schemas.microsoft.com/office/powerpoint/2010/main" val="405813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23928" y="274638"/>
            <a:ext cx="3582143" cy="562074"/>
          </a:xfrm>
        </p:spPr>
        <p:txBody>
          <a:bodyPr>
            <a:noAutofit/>
          </a:bodyPr>
          <a:lstStyle/>
          <a:p>
            <a:pPr algn="l"/>
            <a:r>
              <a:rPr lang="fr-FR" sz="32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Structurer la </a:t>
            </a:r>
            <a:r>
              <a:rPr lang="fr-FR" sz="32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ville</a:t>
            </a:r>
            <a:endParaRPr lang="fr-FR" sz="32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940152" y="1821610"/>
            <a:ext cx="31318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accent2">
                    <a:lumMod val="50000"/>
                  </a:schemeClr>
                </a:solidFill>
              </a:rPr>
              <a:t>Prolonger un axe structurant depuis le centre ancien </a:t>
            </a:r>
          </a:p>
        </p:txBody>
      </p:sp>
      <p:pic>
        <p:nvPicPr>
          <p:cNvPr id="6" name="Imag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18" y="1074710"/>
            <a:ext cx="5110102" cy="5522642"/>
          </a:xfrm>
          <a:prstGeom prst="rect">
            <a:avLst/>
          </a:prstGeom>
        </p:spPr>
      </p:pic>
      <p:sp>
        <p:nvSpPr>
          <p:cNvPr id="5" name="Rectangle à coins arrondis 4"/>
          <p:cNvSpPr/>
          <p:nvPr/>
        </p:nvSpPr>
        <p:spPr>
          <a:xfrm>
            <a:off x="66338" y="188640"/>
            <a:ext cx="3713573" cy="66319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683568" y="242434"/>
            <a:ext cx="3096344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b="1" i="1" dirty="0"/>
              <a:t>Urbanisme durable</a:t>
            </a:r>
            <a:endParaRPr lang="fr-FR" sz="2800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196717" y="282753"/>
            <a:ext cx="472072" cy="474964"/>
          </a:xfrm>
          <a:prstGeom prst="roundRect">
            <a:avLst>
              <a:gd name="adj" fmla="val 10000"/>
            </a:avLst>
          </a:prstGeom>
          <a:blipFill rotWithShape="1">
            <a:blip r:embed="rId4" cstate="print"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2501437"/>
              <a:satOff val="-2237"/>
              <a:lumOff val="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Titre 1"/>
          <p:cNvSpPr txBox="1">
            <a:spLocks/>
          </p:cNvSpPr>
          <p:nvPr/>
        </p:nvSpPr>
        <p:spPr>
          <a:xfrm>
            <a:off x="5940152" y="5013176"/>
            <a:ext cx="3024336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solidFill>
                  <a:schemeClr val="accent2">
                    <a:lumMod val="50000"/>
                  </a:schemeClr>
                </a:solidFill>
              </a:rPr>
              <a:t>Retrouver de la densité</a:t>
            </a:r>
          </a:p>
        </p:txBody>
      </p:sp>
      <p:pic>
        <p:nvPicPr>
          <p:cNvPr id="13" name="Image 12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4" b="20524"/>
          <a:stretch/>
        </p:blipFill>
        <p:spPr bwMode="auto">
          <a:xfrm>
            <a:off x="169191" y="4192437"/>
            <a:ext cx="2671740" cy="19082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="" xmlns:a16="http://schemas.microsoft.com/office/drawing/2014/main" id="{72F77262-1305-463C-A6AD-8619FD79B910}"/>
              </a:ext>
            </a:extLst>
          </p:cNvPr>
          <p:cNvSpPr txBox="1"/>
          <p:nvPr/>
        </p:nvSpPr>
        <p:spPr>
          <a:xfrm>
            <a:off x="5940152" y="3489187"/>
            <a:ext cx="26717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accent2">
                    <a:lumMod val="50000"/>
                  </a:schemeClr>
                </a:solidFill>
              </a:rPr>
              <a:t>Aménager une centralité relais propice à la mixité </a:t>
            </a:r>
          </a:p>
        </p:txBody>
      </p:sp>
      <p:cxnSp>
        <p:nvCxnSpPr>
          <p:cNvPr id="39" name="Connecteur en arc 38"/>
          <p:cNvCxnSpPr/>
          <p:nvPr/>
        </p:nvCxnSpPr>
        <p:spPr>
          <a:xfrm>
            <a:off x="971601" y="2060848"/>
            <a:ext cx="2736303" cy="1552851"/>
          </a:xfrm>
          <a:prstGeom prst="curvedConnector3">
            <a:avLst>
              <a:gd name="adj1" fmla="val 36011"/>
            </a:avLst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/>
          <p:nvPr/>
        </p:nvCxnSpPr>
        <p:spPr>
          <a:xfrm>
            <a:off x="2951716" y="3512362"/>
            <a:ext cx="54057" cy="10164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="" xmlns:a16="http://schemas.microsoft.com/office/drawing/2014/main" id="{ECA45EA2-CC58-4414-963A-EC97C0E8C0CA}"/>
              </a:ext>
            </a:extLst>
          </p:cNvPr>
          <p:cNvSpPr/>
          <p:nvPr/>
        </p:nvSpPr>
        <p:spPr>
          <a:xfrm>
            <a:off x="2806365" y="3488392"/>
            <a:ext cx="290704" cy="25061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674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6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67944" y="260648"/>
            <a:ext cx="4968552" cy="562074"/>
          </a:xfrm>
        </p:spPr>
        <p:txBody>
          <a:bodyPr>
            <a:noAutofit/>
          </a:bodyPr>
          <a:lstStyle/>
          <a:p>
            <a:pPr algn="l"/>
            <a:r>
              <a:rPr lang="fr-FR" sz="32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S’harmoniser avec l’existant</a:t>
            </a:r>
            <a:endParaRPr lang="fr-FR" sz="32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Rectangle à coins arrondis 23"/>
          <p:cNvSpPr/>
          <p:nvPr/>
        </p:nvSpPr>
        <p:spPr>
          <a:xfrm>
            <a:off x="251520" y="188640"/>
            <a:ext cx="3744416" cy="66319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Titre 1"/>
          <p:cNvSpPr txBox="1">
            <a:spLocks/>
          </p:cNvSpPr>
          <p:nvPr/>
        </p:nvSpPr>
        <p:spPr>
          <a:xfrm>
            <a:off x="827584" y="242434"/>
            <a:ext cx="3168352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b="1" i="1" dirty="0"/>
              <a:t>Urbanisme durable</a:t>
            </a:r>
            <a:endParaRPr lang="fr-FR" sz="2800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55512" y="289038"/>
            <a:ext cx="472072" cy="474964"/>
          </a:xfrm>
          <a:prstGeom prst="roundRect">
            <a:avLst>
              <a:gd name="adj" fmla="val 10000"/>
            </a:avLst>
          </a:prstGeom>
          <a:blipFill rotWithShape="1">
            <a:blip r:embed="rId3" cstate="print"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2501437"/>
              <a:satOff val="-2237"/>
              <a:lumOff val="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7" name="Picture 2" descr="S:\Dossier Partagé\Guérin\Analyse de site (Damien)\Morphologies\Echantillonnage Type\Echantillons V2_Plan de travail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80728"/>
            <a:ext cx="5503518" cy="389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4" b="20524"/>
          <a:stretch/>
        </p:blipFill>
        <p:spPr bwMode="auto">
          <a:xfrm>
            <a:off x="33527" y="5243305"/>
            <a:ext cx="2328545" cy="13423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Zone de texte 2"/>
          <p:cNvSpPr txBox="1">
            <a:spLocks noChangeArrowheads="1"/>
          </p:cNvSpPr>
          <p:nvPr/>
        </p:nvSpPr>
        <p:spPr bwMode="auto">
          <a:xfrm>
            <a:off x="2527489" y="5277660"/>
            <a:ext cx="3700695" cy="124206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vert="horz" wrap="square" lIns="91440" tIns="45720" rIns="91440" bIns="45720" anchor="ctr" anchorCtr="0">
            <a:no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fr-FR" sz="1600" b="1" dirty="0">
                <a:effectLst/>
                <a:latin typeface="+mj-lt"/>
                <a:ea typeface="Arial Unicode MS"/>
                <a:cs typeface="Times New Roman"/>
              </a:rPr>
              <a:t>Logements intermédiaires</a:t>
            </a:r>
            <a:endParaRPr lang="fr-FR" sz="1600" dirty="0">
              <a:latin typeface="+mj-lt"/>
              <a:ea typeface="Arial Unicode MS"/>
              <a:cs typeface="Times New Roman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fr-FR" sz="1600" dirty="0">
                <a:effectLst/>
                <a:latin typeface="+mj-lt"/>
                <a:ea typeface="Arial Unicode MS"/>
                <a:cs typeface="Times New Roman"/>
              </a:rPr>
              <a:t>Densité  moy. 35 - 65 logt/ha</a:t>
            </a:r>
          </a:p>
        </p:txBody>
      </p:sp>
      <p:graphicFrame>
        <p:nvGraphicFramePr>
          <p:cNvPr id="12" name="Graphique 11"/>
          <p:cNvGraphicFramePr/>
          <p:nvPr>
            <p:extLst>
              <p:ext uri="{D42A27DB-BD31-4B8C-83A1-F6EECF244321}">
                <p14:modId xmlns:p14="http://schemas.microsoft.com/office/powerpoint/2010/main" val="1615034988"/>
              </p:ext>
            </p:extLst>
          </p:nvPr>
        </p:nvGraphicFramePr>
        <p:xfrm>
          <a:off x="6948264" y="5358940"/>
          <a:ext cx="1079500" cy="1079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80862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87771" y="254233"/>
            <a:ext cx="5322826" cy="562074"/>
          </a:xfrm>
        </p:spPr>
        <p:txBody>
          <a:bodyPr>
            <a:noAutofit/>
          </a:bodyPr>
          <a:lstStyle/>
          <a:p>
            <a:pPr algn="l"/>
            <a:r>
              <a:rPr lang="fr-FR" sz="32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Renforcer la ville du ¼ d’heure</a:t>
            </a:r>
            <a:endParaRPr lang="fr-FR" sz="32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9"/>
            <a:ext cx="5686825" cy="5688630"/>
          </a:xfrm>
          <a:prstGeom prst="rect">
            <a:avLst/>
          </a:prstGeom>
        </p:spPr>
      </p:pic>
      <p:sp>
        <p:nvSpPr>
          <p:cNvPr id="6" name="Rectangle à coins arrondis 5"/>
          <p:cNvSpPr/>
          <p:nvPr/>
        </p:nvSpPr>
        <p:spPr>
          <a:xfrm>
            <a:off x="107504" y="203675"/>
            <a:ext cx="3528392" cy="66319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611560" y="242434"/>
            <a:ext cx="3168352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b="1" i="1" dirty="0"/>
              <a:t>Urbanisme durable</a:t>
            </a:r>
            <a:endParaRPr lang="fr-FR" sz="2800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157025" y="305837"/>
            <a:ext cx="472072" cy="458867"/>
          </a:xfrm>
          <a:prstGeom prst="roundRect">
            <a:avLst>
              <a:gd name="adj" fmla="val 10000"/>
            </a:avLst>
          </a:prstGeom>
          <a:blipFill rotWithShape="1">
            <a:blip r:embed="rId4" cstate="print"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3752156"/>
              <a:satOff val="-3355"/>
              <a:lumOff val="1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Titre 1"/>
          <p:cNvSpPr txBox="1">
            <a:spLocks/>
          </p:cNvSpPr>
          <p:nvPr/>
        </p:nvSpPr>
        <p:spPr>
          <a:xfrm>
            <a:off x="5938345" y="4712950"/>
            <a:ext cx="3024336" cy="20296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b="1" dirty="0">
                <a:solidFill>
                  <a:srgbClr val="9900CC"/>
                </a:solidFill>
              </a:rPr>
              <a:t>Santé :</a:t>
            </a:r>
          </a:p>
          <a:p>
            <a:pPr algn="l"/>
            <a:r>
              <a:rPr lang="fr-FR" sz="2000" dirty="0"/>
              <a:t>- un équipement de santé à programmer</a:t>
            </a:r>
          </a:p>
          <a:p>
            <a:pPr algn="l"/>
            <a:r>
              <a:rPr lang="fr-FR" sz="2000" dirty="0"/>
              <a:t>- </a:t>
            </a:r>
            <a:r>
              <a:rPr lang="fr-FR" sz="2000" dirty="0" smtClean="0"/>
              <a:t>l’accueil des populations séniors à anticiper </a:t>
            </a:r>
            <a:endParaRPr lang="fr-FR" sz="2000" dirty="0"/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5938345" y="2636912"/>
            <a:ext cx="3024336" cy="1910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b="1" dirty="0">
                <a:solidFill>
                  <a:srgbClr val="FF66FF"/>
                </a:solidFill>
              </a:rPr>
              <a:t>Education : </a:t>
            </a:r>
          </a:p>
          <a:p>
            <a:pPr algn="l"/>
            <a:r>
              <a:rPr lang="fr-FR" sz="2000" dirty="0"/>
              <a:t>- une école pour répondre aux nouveaux besoins</a:t>
            </a:r>
          </a:p>
          <a:p>
            <a:pPr algn="l"/>
            <a:r>
              <a:rPr lang="fr-FR" sz="2000" dirty="0"/>
              <a:t>- des besoins liés à la vie estudiantine à considérer</a:t>
            </a: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5962907" y="980729"/>
            <a:ext cx="3024336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b="1" dirty="0">
                <a:solidFill>
                  <a:srgbClr val="00B0F0"/>
                </a:solidFill>
              </a:rPr>
              <a:t>Sport et culture </a:t>
            </a:r>
            <a:r>
              <a:rPr lang="fr-FR" sz="2000" dirty="0">
                <a:solidFill>
                  <a:srgbClr val="00B0F0"/>
                </a:solidFill>
              </a:rPr>
              <a:t>: </a:t>
            </a:r>
          </a:p>
          <a:p>
            <a:pPr algn="l"/>
            <a:r>
              <a:rPr lang="fr-FR" sz="2000" dirty="0"/>
              <a:t>- une offre satisfaisante</a:t>
            </a:r>
          </a:p>
          <a:p>
            <a:pPr algn="l"/>
            <a:r>
              <a:rPr lang="fr-FR" sz="2000" dirty="0"/>
              <a:t>- des équipements existants à relocaliser</a:t>
            </a:r>
          </a:p>
        </p:txBody>
      </p:sp>
    </p:spTree>
    <p:extLst>
      <p:ext uri="{BB962C8B-B14F-4D97-AF65-F5344CB8AC3E}">
        <p14:creationId xmlns:p14="http://schemas.microsoft.com/office/powerpoint/2010/main" val="19261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5408" y="239197"/>
            <a:ext cx="5328592" cy="562074"/>
          </a:xfrm>
          <a:noFill/>
        </p:spPr>
        <p:txBody>
          <a:bodyPr>
            <a:noAutofit/>
          </a:bodyPr>
          <a:lstStyle/>
          <a:p>
            <a:pPr algn="l"/>
            <a:r>
              <a:rPr lang="fr-FR" sz="32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Développer l’économie locale</a:t>
            </a:r>
            <a:endParaRPr lang="fr-FR" sz="32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841490" y="1727937"/>
            <a:ext cx="312299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Support 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2000" dirty="0" smtClean="0"/>
              <a:t>Tissu étoffé et diversifié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2000" dirty="0" smtClean="0"/>
              <a:t>Artisanat, Ateliers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2000" dirty="0" smtClean="0"/>
              <a:t>Grossistes</a:t>
            </a:r>
            <a:endParaRPr lang="fr-FR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fr-FR" sz="2000" dirty="0" smtClean="0"/>
              <a:t>BTP</a:t>
            </a:r>
            <a:endParaRPr lang="fr-FR" sz="2000" dirty="0"/>
          </a:p>
          <a:p>
            <a:endParaRPr lang="fr-FR" sz="2000" dirty="0" smtClean="0"/>
          </a:p>
          <a:p>
            <a:r>
              <a:rPr lang="fr-FR" sz="2000" b="1" dirty="0" smtClean="0"/>
              <a:t>Stratégie</a:t>
            </a:r>
            <a:endParaRPr lang="fr-FR" sz="2000" b="1" dirty="0"/>
          </a:p>
          <a:p>
            <a:pPr marL="342900" indent="-342900">
              <a:buFont typeface="Arial" pitchFamily="34" charset="0"/>
              <a:buChar char="•"/>
            </a:pPr>
            <a:r>
              <a:rPr lang="fr-FR" sz="2000" dirty="0" smtClean="0"/>
              <a:t>Favoriser </a:t>
            </a:r>
            <a:r>
              <a:rPr lang="fr-FR" sz="2000" dirty="0"/>
              <a:t>la diversité des fonctions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2000" dirty="0" smtClean="0"/>
              <a:t>Réintroduire </a:t>
            </a:r>
            <a:r>
              <a:rPr lang="fr-FR" sz="2000" dirty="0"/>
              <a:t>de l’activité (artisanat, TPE)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2000" dirty="0" smtClean="0"/>
              <a:t>Développer </a:t>
            </a:r>
            <a:r>
              <a:rPr lang="fr-FR" sz="2000" dirty="0"/>
              <a:t>l’agriculture urbaine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116941" y="188640"/>
            <a:ext cx="3662971" cy="66319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719572" y="239197"/>
            <a:ext cx="306034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b="1" i="1" dirty="0"/>
              <a:t>Urbanisme durable</a:t>
            </a:r>
            <a:endParaRPr lang="fr-FR" sz="2800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247500" y="290800"/>
            <a:ext cx="472072" cy="458867"/>
          </a:xfrm>
          <a:prstGeom prst="roundRect">
            <a:avLst>
              <a:gd name="adj" fmla="val 10000"/>
            </a:avLst>
          </a:prstGeom>
          <a:blipFill rotWithShape="1">
            <a:blip r:embed="rId3" cstate="print"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5002875"/>
              <a:satOff val="-4473"/>
              <a:lumOff val="1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Picture 2" descr="C:\Users\Larcon Jean Marc\Desktop\infrastructur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2" t="14066" r="6867" b="13826"/>
          <a:stretch/>
        </p:blipFill>
        <p:spPr bwMode="auto">
          <a:xfrm>
            <a:off x="247500" y="1314374"/>
            <a:ext cx="5196290" cy="528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62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au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6850984"/>
              </p:ext>
            </p:extLst>
          </p:nvPr>
        </p:nvGraphicFramePr>
        <p:xfrm>
          <a:off x="258006" y="219317"/>
          <a:ext cx="8525036" cy="1224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656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56847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224136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32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Ce qu’il faut retenir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67544" y="2420888"/>
            <a:ext cx="8424936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fr-FR" sz="2800" b="1" dirty="0">
                <a:solidFill>
                  <a:schemeClr val="accent2">
                    <a:lumMod val="50000"/>
                  </a:schemeClr>
                </a:solidFill>
              </a:rPr>
              <a:t>Privilégier </a:t>
            </a:r>
            <a:r>
              <a:rPr lang="fr-FR" sz="2800" b="1" dirty="0" smtClean="0">
                <a:solidFill>
                  <a:schemeClr val="accent2">
                    <a:lumMod val="50000"/>
                  </a:schemeClr>
                </a:solidFill>
              </a:rPr>
              <a:t>la diversification des logements, l’habitat innovant, une densité à échelle humaine</a:t>
            </a:r>
            <a:endParaRPr lang="fr-FR" sz="2800" b="1" dirty="0">
              <a:solidFill>
                <a:schemeClr val="accent2">
                  <a:lumMod val="50000"/>
                </a:schemeClr>
              </a:solidFill>
              <a:latin typeface="Arial Narrow"/>
              <a:ea typeface="Arial Unicode MS"/>
              <a:cs typeface="Times New Roman"/>
            </a:endParaRPr>
          </a:p>
        </p:txBody>
      </p:sp>
      <p:sp>
        <p:nvSpPr>
          <p:cNvPr id="20" name="Rectangle à coins arrondis 19"/>
          <p:cNvSpPr/>
          <p:nvPr/>
        </p:nvSpPr>
        <p:spPr>
          <a:xfrm>
            <a:off x="971600" y="593903"/>
            <a:ext cx="472072" cy="474964"/>
          </a:xfrm>
          <a:prstGeom prst="roundRect">
            <a:avLst>
              <a:gd name="adj" fmla="val 10000"/>
            </a:avLst>
          </a:prstGeom>
          <a:blipFill rotWithShape="1">
            <a:blip r:embed="rId3" cstate="print"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2501437"/>
              <a:satOff val="-2237"/>
              <a:lumOff val="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Rectangle 1"/>
          <p:cNvSpPr/>
          <p:nvPr/>
        </p:nvSpPr>
        <p:spPr>
          <a:xfrm>
            <a:off x="467544" y="1700808"/>
            <a:ext cx="54068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accent2">
                    <a:lumMod val="50000"/>
                  </a:schemeClr>
                </a:solidFill>
              </a:rPr>
              <a:t>Définir une  centralité de proximité</a:t>
            </a:r>
            <a:endParaRPr lang="fr-FR" sz="2800" dirty="0"/>
          </a:p>
        </p:txBody>
      </p:sp>
      <p:sp>
        <p:nvSpPr>
          <p:cNvPr id="10" name="Rectangle 9"/>
          <p:cNvSpPr/>
          <p:nvPr/>
        </p:nvSpPr>
        <p:spPr>
          <a:xfrm>
            <a:off x="467544" y="3645024"/>
            <a:ext cx="8328559" cy="1054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fr-FR" sz="2800" b="1" dirty="0" smtClean="0">
                <a:solidFill>
                  <a:schemeClr val="accent2">
                    <a:lumMod val="50000"/>
                  </a:schemeClr>
                </a:solidFill>
                <a:ea typeface="Arial Unicode MS"/>
                <a:cs typeface="Times New Roman"/>
              </a:rPr>
              <a:t>Compléter l’offre d’équipements et</a:t>
            </a:r>
            <a:r>
              <a:rPr lang="fr-FR" sz="2800" b="1" dirty="0">
                <a:solidFill>
                  <a:schemeClr val="accent2">
                    <a:lumMod val="50000"/>
                  </a:schemeClr>
                </a:solidFill>
                <a:ea typeface="Arial Unicode MS"/>
                <a:cs typeface="Times New Roman"/>
              </a:rPr>
              <a:t> </a:t>
            </a:r>
            <a:r>
              <a:rPr lang="fr-FR" sz="2800" b="1" dirty="0" smtClean="0">
                <a:solidFill>
                  <a:schemeClr val="accent2">
                    <a:lumMod val="50000"/>
                  </a:schemeClr>
                </a:solidFill>
                <a:ea typeface="Arial Unicode MS"/>
                <a:cs typeface="Times New Roman"/>
              </a:rPr>
              <a:t>répondre </a:t>
            </a:r>
            <a:r>
              <a:rPr lang="fr-FR" sz="2800" b="1" dirty="0">
                <a:solidFill>
                  <a:schemeClr val="accent2">
                    <a:lumMod val="50000"/>
                  </a:schemeClr>
                </a:solidFill>
                <a:ea typeface="Arial Unicode MS"/>
                <a:cs typeface="Times New Roman"/>
              </a:rPr>
              <a:t>à la diversité des </a:t>
            </a:r>
            <a:r>
              <a:rPr lang="fr-FR" sz="2800" b="1" dirty="0" smtClean="0">
                <a:solidFill>
                  <a:schemeClr val="accent2">
                    <a:lumMod val="50000"/>
                  </a:schemeClr>
                </a:solidFill>
                <a:ea typeface="Arial Unicode MS"/>
                <a:cs typeface="Times New Roman"/>
              </a:rPr>
              <a:t>besoins </a:t>
            </a:r>
            <a:endParaRPr lang="fr-FR" sz="2800" b="1" dirty="0">
              <a:solidFill>
                <a:schemeClr val="accent2">
                  <a:lumMod val="50000"/>
                </a:schemeClr>
              </a:solidFill>
              <a:ea typeface="Arial Unicode MS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7544" y="5085184"/>
            <a:ext cx="8568952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defRPr/>
            </a:pPr>
            <a:r>
              <a:rPr lang="fr-FR" sz="2800" b="1" dirty="0" smtClean="0">
                <a:solidFill>
                  <a:schemeClr val="accent2">
                    <a:lumMod val="50000"/>
                  </a:schemeClr>
                </a:solidFill>
              </a:rPr>
              <a:t>Développer l’économie de proximité, valoriser </a:t>
            </a:r>
            <a:r>
              <a:rPr lang="fr-FR" sz="2800" b="1" dirty="0">
                <a:solidFill>
                  <a:schemeClr val="accent2">
                    <a:lumMod val="50000"/>
                  </a:schemeClr>
                </a:solidFill>
              </a:rPr>
              <a:t>les ressources du </a:t>
            </a:r>
            <a:r>
              <a:rPr lang="fr-FR" sz="2800" b="1" dirty="0" smtClean="0">
                <a:solidFill>
                  <a:schemeClr val="accent2">
                    <a:lumMod val="50000"/>
                  </a:schemeClr>
                </a:solidFill>
              </a:rPr>
              <a:t>territoire et les circuits courts</a:t>
            </a:r>
            <a:endParaRPr lang="fr-FR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34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287682"/>
              </p:ext>
            </p:extLst>
          </p:nvPr>
        </p:nvGraphicFramePr>
        <p:xfrm>
          <a:off x="251929" y="332656"/>
          <a:ext cx="8555156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75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775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722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i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Un projet pour répondre aux enjeux climatiques, écologiques et sociaux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i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Développement de mobilités efficientes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323528" y="2420888"/>
            <a:ext cx="8496944" cy="351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fontAlgn="ctr">
              <a:lnSpc>
                <a:spcPct val="115000"/>
              </a:lnSpc>
              <a:spcBef>
                <a:spcPts val="600"/>
              </a:spcBef>
              <a:buFontTx/>
              <a:buChar char="-"/>
              <a:defRPr/>
            </a:pPr>
            <a:r>
              <a:rPr lang="fr-FR" sz="2800" b="1" i="1" dirty="0">
                <a:solidFill>
                  <a:schemeClr val="accent1">
                    <a:lumMod val="75000"/>
                  </a:schemeClr>
                </a:solidFill>
              </a:rPr>
              <a:t>Développement de la </a:t>
            </a:r>
            <a:r>
              <a:rPr lang="fr-FR" sz="2800" b="1" i="1" dirty="0" err="1" smtClean="0">
                <a:solidFill>
                  <a:schemeClr val="accent1">
                    <a:lumMod val="75000"/>
                  </a:schemeClr>
                </a:solidFill>
              </a:rPr>
              <a:t>multimodalité</a:t>
            </a:r>
            <a:endParaRPr lang="fr-FR" sz="2800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 fontAlgn="ctr">
              <a:lnSpc>
                <a:spcPct val="115000"/>
              </a:lnSpc>
              <a:spcBef>
                <a:spcPts val="600"/>
              </a:spcBef>
              <a:defRPr/>
            </a:pPr>
            <a:endParaRPr lang="fr-FR" b="1" i="1" dirty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 fontAlgn="ctr">
              <a:lnSpc>
                <a:spcPct val="115000"/>
              </a:lnSpc>
              <a:spcBef>
                <a:spcPts val="600"/>
              </a:spcBef>
              <a:buFontTx/>
              <a:buChar char="-"/>
              <a:defRPr/>
            </a:pPr>
            <a:r>
              <a:rPr lang="fr-FR" sz="2800" b="1" i="1" dirty="0" smtClean="0">
                <a:solidFill>
                  <a:schemeClr val="accent1">
                    <a:lumMod val="75000"/>
                  </a:schemeClr>
                </a:solidFill>
              </a:rPr>
              <a:t>Efficacité </a:t>
            </a:r>
            <a:r>
              <a:rPr lang="fr-FR" sz="2800" b="1" i="1" dirty="0">
                <a:solidFill>
                  <a:schemeClr val="accent1">
                    <a:lumMod val="75000"/>
                  </a:schemeClr>
                </a:solidFill>
              </a:rPr>
              <a:t>des </a:t>
            </a:r>
            <a:r>
              <a:rPr lang="fr-FR" sz="2800" b="1" i="1" dirty="0" smtClean="0">
                <a:solidFill>
                  <a:schemeClr val="accent1">
                    <a:lumMod val="75000"/>
                  </a:schemeClr>
                </a:solidFill>
              </a:rPr>
              <a:t>Transports en Commun (emplois / habitat / loisirs)</a:t>
            </a:r>
          </a:p>
          <a:p>
            <a:pPr lvl="1" fontAlgn="ctr">
              <a:lnSpc>
                <a:spcPct val="115000"/>
              </a:lnSpc>
              <a:spcBef>
                <a:spcPts val="600"/>
              </a:spcBef>
              <a:defRPr/>
            </a:pPr>
            <a:endParaRPr lang="fr-FR" b="1" i="1" dirty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 fontAlgn="ctr">
              <a:lnSpc>
                <a:spcPct val="115000"/>
              </a:lnSpc>
              <a:spcBef>
                <a:spcPts val="600"/>
              </a:spcBef>
              <a:buFontTx/>
              <a:buChar char="-"/>
              <a:defRPr/>
            </a:pPr>
            <a:r>
              <a:rPr lang="fr-FR" sz="2800" b="1" i="1" dirty="0" smtClean="0">
                <a:solidFill>
                  <a:schemeClr val="accent1">
                    <a:lumMod val="75000"/>
                  </a:schemeClr>
                </a:solidFill>
              </a:rPr>
              <a:t>Voiries </a:t>
            </a:r>
            <a:r>
              <a:rPr lang="fr-FR" sz="2800" b="1" i="1" dirty="0">
                <a:solidFill>
                  <a:schemeClr val="accent1">
                    <a:lumMod val="75000"/>
                  </a:schemeClr>
                </a:solidFill>
              </a:rPr>
              <a:t>paysagées contribuant au maillage du territoire</a:t>
            </a:r>
          </a:p>
        </p:txBody>
      </p:sp>
    </p:spTree>
    <p:extLst>
      <p:ext uri="{BB962C8B-B14F-4D97-AF65-F5344CB8AC3E}">
        <p14:creationId xmlns:p14="http://schemas.microsoft.com/office/powerpoint/2010/main" val="283206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90915" y="201928"/>
            <a:ext cx="3780420" cy="562074"/>
          </a:xfrm>
        </p:spPr>
        <p:txBody>
          <a:bodyPr>
            <a:noAutofit/>
          </a:bodyPr>
          <a:lstStyle/>
          <a:p>
            <a:pPr algn="l"/>
            <a:r>
              <a:rPr lang="fr-FR" sz="32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Suturer la ville</a:t>
            </a:r>
            <a:endParaRPr lang="fr-FR" sz="32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36" y="1916832"/>
            <a:ext cx="2632312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à coins arrondis 5"/>
          <p:cNvSpPr/>
          <p:nvPr/>
        </p:nvSpPr>
        <p:spPr>
          <a:xfrm>
            <a:off x="251520" y="188640"/>
            <a:ext cx="2448272" cy="6631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899592" y="242434"/>
            <a:ext cx="18002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b="1" i="1" dirty="0"/>
              <a:t>Mobilités</a:t>
            </a:r>
            <a:endParaRPr lang="fr-FR" sz="2800" dirty="0"/>
          </a:p>
        </p:txBody>
      </p:sp>
      <p:sp>
        <p:nvSpPr>
          <p:cNvPr id="11" name="Rectangle à coins arrondis 10"/>
          <p:cNvSpPr/>
          <p:nvPr/>
        </p:nvSpPr>
        <p:spPr>
          <a:xfrm>
            <a:off x="355512" y="282941"/>
            <a:ext cx="472072" cy="481061"/>
          </a:xfrm>
          <a:prstGeom prst="roundRect">
            <a:avLst>
              <a:gd name="adj" fmla="val 10000"/>
            </a:avLst>
          </a:prstGeom>
          <a:blipFill rotWithShape="1">
            <a:blip r:embed="rId4" cstate="print"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1250719"/>
              <a:satOff val="-1118"/>
              <a:lumOff val="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Double flèche horizontale 13"/>
          <p:cNvSpPr/>
          <p:nvPr/>
        </p:nvSpPr>
        <p:spPr>
          <a:xfrm rot="1620000">
            <a:off x="1287742" y="3205709"/>
            <a:ext cx="989985" cy="86539"/>
          </a:xfrm>
          <a:prstGeom prst="leftRightArrow">
            <a:avLst/>
          </a:prstGeom>
          <a:ln w="635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803565"/>
            <a:ext cx="2246302" cy="2890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769921"/>
            <a:ext cx="2344168" cy="2958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160575" y="5282044"/>
            <a:ext cx="4849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chemeClr val="accent1">
                    <a:lumMod val="50000"/>
                  </a:schemeClr>
                </a:solidFill>
              </a:rPr>
              <a:t>Connecter les déplacements</a:t>
            </a:r>
            <a:endParaRPr lang="fr-FR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84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3528" y="2420888"/>
            <a:ext cx="8424936" cy="2582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defRPr/>
            </a:pPr>
            <a:r>
              <a:rPr lang="fr-FR" sz="3600" b="1" dirty="0">
                <a:solidFill>
                  <a:schemeClr val="accent1">
                    <a:lumMod val="75000"/>
                  </a:schemeClr>
                </a:solidFill>
              </a:rPr>
              <a:t>Connecter les </a:t>
            </a:r>
            <a:r>
              <a:rPr lang="fr-FR" sz="3600" b="1" dirty="0" smtClean="0">
                <a:solidFill>
                  <a:schemeClr val="accent1">
                    <a:lumMod val="75000"/>
                  </a:schemeClr>
                </a:solidFill>
              </a:rPr>
              <a:t>déplacements</a:t>
            </a:r>
          </a:p>
          <a:p>
            <a:pPr>
              <a:lnSpc>
                <a:spcPct val="115000"/>
              </a:lnSpc>
              <a:spcBef>
                <a:spcPts val="600"/>
              </a:spcBef>
              <a:defRPr/>
            </a:pPr>
            <a:endParaRPr lang="fr-FR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15000"/>
              </a:lnSpc>
              <a:spcBef>
                <a:spcPts val="600"/>
              </a:spcBef>
              <a:defRPr/>
            </a:pPr>
            <a:r>
              <a:rPr lang="fr-FR" sz="3600" b="1" dirty="0" smtClean="0">
                <a:solidFill>
                  <a:schemeClr val="accent1">
                    <a:lumMod val="75000"/>
                  </a:schemeClr>
                </a:solidFill>
              </a:rPr>
              <a:t>Créer des voies paysagées en </a:t>
            </a:r>
            <a:r>
              <a:rPr lang="fr-FR" sz="3600" b="1" dirty="0">
                <a:solidFill>
                  <a:schemeClr val="accent1">
                    <a:lumMod val="75000"/>
                  </a:schemeClr>
                </a:solidFill>
              </a:rPr>
              <a:t>mobilités partagées</a:t>
            </a:r>
          </a:p>
        </p:txBody>
      </p:sp>
      <p:graphicFrame>
        <p:nvGraphicFramePr>
          <p:cNvPr id="20" name="Tableau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2555002"/>
              </p:ext>
            </p:extLst>
          </p:nvPr>
        </p:nvGraphicFramePr>
        <p:xfrm>
          <a:off x="251520" y="476672"/>
          <a:ext cx="8525036" cy="1224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656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56847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224136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32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Ce qu’il faut retenir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" name="Rectangle à coins arrondis 21"/>
          <p:cNvSpPr/>
          <p:nvPr/>
        </p:nvSpPr>
        <p:spPr>
          <a:xfrm>
            <a:off x="899592" y="798375"/>
            <a:ext cx="472072" cy="481061"/>
          </a:xfrm>
          <a:prstGeom prst="roundRect">
            <a:avLst>
              <a:gd name="adj" fmla="val 10000"/>
            </a:avLst>
          </a:prstGeom>
          <a:blipFill rotWithShape="1">
            <a:blip r:embed="rId3" cstate="print"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1250719"/>
              <a:satOff val="-1118"/>
              <a:lumOff val="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66318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493" y="8337"/>
            <a:ext cx="4849683" cy="6858000"/>
          </a:xfrm>
          <a:prstGeom prst="rect">
            <a:avLst/>
          </a:prstGeom>
        </p:spPr>
      </p:pic>
      <p:sp>
        <p:nvSpPr>
          <p:cNvPr id="24" name="Ellipse 23"/>
          <p:cNvSpPr/>
          <p:nvPr/>
        </p:nvSpPr>
        <p:spPr>
          <a:xfrm>
            <a:off x="8195776" y="1741690"/>
            <a:ext cx="914400" cy="2935340"/>
          </a:xfrm>
          <a:prstGeom prst="ellipse">
            <a:avLst/>
          </a:prstGeom>
          <a:solidFill>
            <a:schemeClr val="bg1">
              <a:lumMod val="75000"/>
              <a:alpha val="49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2183984"/>
            <a:ext cx="2376265" cy="2236710"/>
          </a:xfrm>
        </p:spPr>
        <p:txBody>
          <a:bodyPr>
            <a:noAutofit/>
          </a:bodyPr>
          <a:lstStyle/>
          <a:p>
            <a:pPr algn="l"/>
            <a:r>
              <a:rPr lang="fr-FR" sz="2800" b="1" i="1" dirty="0">
                <a:solidFill>
                  <a:schemeClr val="accent3">
                    <a:lumMod val="50000"/>
                  </a:schemeClr>
                </a:solidFill>
              </a:rPr>
              <a:t>Une situation privilégiée en cœur urbain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74" y="258114"/>
            <a:ext cx="369177" cy="472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436" y="22888"/>
            <a:ext cx="2061936" cy="18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Étoile à 5 branches 5"/>
          <p:cNvSpPr/>
          <p:nvPr/>
        </p:nvSpPr>
        <p:spPr>
          <a:xfrm>
            <a:off x="7668344" y="3677177"/>
            <a:ext cx="144016" cy="144016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Étoile à 5 branches 16"/>
          <p:cNvSpPr/>
          <p:nvPr/>
        </p:nvSpPr>
        <p:spPr>
          <a:xfrm>
            <a:off x="5312044" y="1807080"/>
            <a:ext cx="144016" cy="144016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4988008" y="1433913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</a:rPr>
              <a:t>Centre </a:t>
            </a:r>
            <a:r>
              <a:rPr lang="fr-FR" sz="1400" b="1" dirty="0" err="1">
                <a:solidFill>
                  <a:srgbClr val="C00000"/>
                </a:solidFill>
              </a:rPr>
              <a:t>Madrillet</a:t>
            </a:r>
            <a:endParaRPr lang="fr-FR" sz="1400" b="1" dirty="0">
              <a:solidFill>
                <a:srgbClr val="C00000"/>
              </a:solidFill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5511510" y="2572090"/>
            <a:ext cx="504056" cy="385933"/>
          </a:xfrm>
          <a:prstGeom prst="ellipse">
            <a:avLst/>
          </a:prstGeom>
          <a:solidFill>
            <a:schemeClr val="bg1">
              <a:lumMod val="75000"/>
              <a:alpha val="50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4879996" y="2995177"/>
            <a:ext cx="864096" cy="881542"/>
          </a:xfrm>
          <a:prstGeom prst="ellipse">
            <a:avLst/>
          </a:prstGeom>
          <a:solidFill>
            <a:schemeClr val="bg1">
              <a:lumMod val="75000"/>
              <a:alpha val="50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6540559" y="4677030"/>
            <a:ext cx="455753" cy="427587"/>
          </a:xfrm>
          <a:prstGeom prst="ellipse">
            <a:avLst/>
          </a:prstGeom>
          <a:solidFill>
            <a:schemeClr val="bg1">
              <a:lumMod val="75000"/>
              <a:alpha val="50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7964544" y="4940010"/>
            <a:ext cx="846744" cy="1147665"/>
          </a:xfrm>
          <a:prstGeom prst="ellipse">
            <a:avLst/>
          </a:prstGeom>
          <a:solidFill>
            <a:schemeClr val="bg1">
              <a:lumMod val="75000"/>
              <a:alpha val="50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/>
          <p:cNvSpPr txBox="1"/>
          <p:nvPr/>
        </p:nvSpPr>
        <p:spPr>
          <a:xfrm>
            <a:off x="5031674" y="2257546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ZA du </a:t>
            </a:r>
            <a:r>
              <a:rPr lang="fr-FR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Madrillet</a:t>
            </a:r>
            <a:endParaRPr lang="fr-FR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4446423" y="2804134"/>
            <a:ext cx="11705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Technopôle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7973483" y="5147319"/>
            <a:ext cx="1054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Seine Sud</a:t>
            </a:r>
          </a:p>
        </p:txBody>
      </p:sp>
      <p:sp>
        <p:nvSpPr>
          <p:cNvPr id="32" name="Titre 1"/>
          <p:cNvSpPr txBox="1">
            <a:spLocks/>
          </p:cNvSpPr>
          <p:nvPr/>
        </p:nvSpPr>
        <p:spPr>
          <a:xfrm>
            <a:off x="539552" y="116632"/>
            <a:ext cx="3808480" cy="7129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localisation du projet</a:t>
            </a:r>
            <a:endParaRPr lang="fr-FR" sz="28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 rot="21418231">
            <a:off x="6304422" y="3036772"/>
            <a:ext cx="15121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1" dirty="0">
                <a:solidFill>
                  <a:schemeClr val="tx2">
                    <a:lumMod val="75000"/>
                  </a:schemeClr>
                </a:solidFill>
              </a:rPr>
              <a:t>Rue des Fusillés</a:t>
            </a:r>
          </a:p>
        </p:txBody>
      </p:sp>
      <p:sp>
        <p:nvSpPr>
          <p:cNvPr id="33" name="ZoneTexte 32"/>
          <p:cNvSpPr txBox="1"/>
          <p:nvPr/>
        </p:nvSpPr>
        <p:spPr>
          <a:xfrm rot="16200000">
            <a:off x="6718124" y="4366394"/>
            <a:ext cx="75608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1" dirty="0">
                <a:solidFill>
                  <a:schemeClr val="tx2">
                    <a:lumMod val="75000"/>
                  </a:schemeClr>
                </a:solidFill>
              </a:rPr>
              <a:t>Rue du Velay</a:t>
            </a:r>
          </a:p>
        </p:txBody>
      </p:sp>
      <p:sp>
        <p:nvSpPr>
          <p:cNvPr id="34" name="ZoneTexte 33"/>
          <p:cNvSpPr txBox="1"/>
          <p:nvPr/>
        </p:nvSpPr>
        <p:spPr>
          <a:xfrm rot="16017107">
            <a:off x="6464321" y="2872342"/>
            <a:ext cx="15121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1" dirty="0">
                <a:solidFill>
                  <a:schemeClr val="tx2">
                    <a:lumMod val="75000"/>
                  </a:schemeClr>
                </a:solidFill>
              </a:rPr>
              <a:t>Avenue du Val l’Abbé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5631159" y="4796840"/>
            <a:ext cx="13320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Vente Olivier</a:t>
            </a:r>
          </a:p>
        </p:txBody>
      </p:sp>
      <p:sp>
        <p:nvSpPr>
          <p:cNvPr id="1063" name="ZoneTexte 1062"/>
          <p:cNvSpPr txBox="1"/>
          <p:nvPr/>
        </p:nvSpPr>
        <p:spPr>
          <a:xfrm rot="1434454">
            <a:off x="4342036" y="3840824"/>
            <a:ext cx="15841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050" b="1"/>
            </a:lvl1pPr>
          </a:lstStyle>
          <a:p>
            <a:r>
              <a:rPr lang="fr-FR" dirty="0"/>
              <a:t>Rocade sud</a:t>
            </a:r>
          </a:p>
        </p:txBody>
      </p:sp>
      <p:sp>
        <p:nvSpPr>
          <p:cNvPr id="108" name="ZoneTexte 107"/>
          <p:cNvSpPr txBox="1"/>
          <p:nvPr/>
        </p:nvSpPr>
        <p:spPr>
          <a:xfrm rot="17664886">
            <a:off x="3751688" y="1216860"/>
            <a:ext cx="18916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 smtClean="0"/>
              <a:t>Avenue des Canadiens</a:t>
            </a:r>
            <a:endParaRPr lang="fr-FR" sz="1050" b="1" dirty="0"/>
          </a:p>
        </p:txBody>
      </p:sp>
      <p:sp>
        <p:nvSpPr>
          <p:cNvPr id="31" name="ZoneTexte 30"/>
          <p:cNvSpPr txBox="1"/>
          <p:nvPr/>
        </p:nvSpPr>
        <p:spPr>
          <a:xfrm>
            <a:off x="7820820" y="3290395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Bord de Seine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350001" y="3876719"/>
            <a:ext cx="12494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</a:rPr>
              <a:t>Centre Ancien</a:t>
            </a:r>
          </a:p>
        </p:txBody>
      </p:sp>
      <p:sp>
        <p:nvSpPr>
          <p:cNvPr id="116" name="ZoneTexte 115"/>
          <p:cNvSpPr txBox="1"/>
          <p:nvPr/>
        </p:nvSpPr>
        <p:spPr>
          <a:xfrm rot="16450832">
            <a:off x="7212085" y="2638099"/>
            <a:ext cx="15841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050" b="1"/>
            </a:lvl1pPr>
          </a:lstStyle>
          <a:p>
            <a:r>
              <a:rPr lang="fr-FR" dirty="0"/>
              <a:t>Boulevard Lénine</a:t>
            </a:r>
          </a:p>
        </p:txBody>
      </p:sp>
      <p:cxnSp>
        <p:nvCxnSpPr>
          <p:cNvPr id="16" name="Connecteur en arc 15"/>
          <p:cNvCxnSpPr/>
          <p:nvPr/>
        </p:nvCxnSpPr>
        <p:spPr>
          <a:xfrm rot="5400000">
            <a:off x="5883755" y="1909310"/>
            <a:ext cx="3138211" cy="1167259"/>
          </a:xfrm>
          <a:prstGeom prst="curvedConnector3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" name="Ellipse 4"/>
          <p:cNvSpPr/>
          <p:nvPr/>
        </p:nvSpPr>
        <p:spPr>
          <a:xfrm>
            <a:off x="7973483" y="923834"/>
            <a:ext cx="126014" cy="12864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765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6" grpId="0" animBg="1"/>
      <p:bldP spid="17" grpId="0" animBg="1"/>
      <p:bldP spid="18" grpId="0"/>
      <p:bldP spid="21" grpId="0" animBg="1"/>
      <p:bldP spid="22" grpId="0" animBg="1"/>
      <p:bldP spid="23" grpId="0" animBg="1"/>
      <p:bldP spid="25" grpId="0" animBg="1"/>
      <p:bldP spid="27" grpId="0"/>
      <p:bldP spid="28" grpId="0"/>
      <p:bldP spid="30" grpId="0"/>
      <p:bldP spid="29" grpId="0"/>
      <p:bldP spid="1063" grpId="0"/>
      <p:bldP spid="108" grpId="0"/>
      <p:bldP spid="31" grpId="0"/>
      <p:bldP spid="8" grpId="0"/>
      <p:bldP spid="1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7" t="15093" r="28110" b="6694"/>
          <a:stretch/>
        </p:blipFill>
        <p:spPr>
          <a:xfrm>
            <a:off x="2195736" y="556976"/>
            <a:ext cx="4536504" cy="582492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780928"/>
            <a:ext cx="8496944" cy="1143000"/>
          </a:xfrm>
        </p:spPr>
        <p:txBody>
          <a:bodyPr>
            <a:noAutofit/>
          </a:bodyPr>
          <a:lstStyle/>
          <a:p>
            <a:r>
              <a:rPr lang="fr-FR" sz="60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Quel quartier pour demain ?</a:t>
            </a:r>
            <a:endParaRPr lang="fr-FR" sz="48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14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9DFF023-F7ED-42D1-8BC8-8DCF2C33A0D6}"/>
              </a:ext>
            </a:extLst>
          </p:cNvPr>
          <p:cNvSpPr/>
          <p:nvPr/>
        </p:nvSpPr>
        <p:spPr>
          <a:xfrm>
            <a:off x="235080" y="1124744"/>
            <a:ext cx="217849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3200" b="1" dirty="0">
              <a:solidFill>
                <a:srgbClr val="EEECE1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234280" y="274638"/>
            <a:ext cx="8802216" cy="346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000" b="1" i="1" dirty="0">
                <a:solidFill>
                  <a:srgbClr val="EEECE1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Scénario de composition</a:t>
            </a:r>
            <a:endParaRPr lang="fr-FR" sz="40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99"/>
          <a:stretch/>
        </p:blipFill>
        <p:spPr>
          <a:xfrm>
            <a:off x="539552" y="2110756"/>
            <a:ext cx="3312368" cy="3550492"/>
          </a:xfrm>
          <a:prstGeom prst="rect">
            <a:avLst/>
          </a:prstGeom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372" y="961117"/>
            <a:ext cx="4780568" cy="57734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795B1C1E-3C25-4E22-B1FE-A37CD0C0C6D5}"/>
              </a:ext>
            </a:extLst>
          </p:cNvPr>
          <p:cNvSpPr txBox="1"/>
          <p:nvPr/>
        </p:nvSpPr>
        <p:spPr>
          <a:xfrm rot="21360910">
            <a:off x="5364088" y="1012086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Rue des Fusillés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194DFC34-094A-4CF0-915A-8A328EAB40D1}"/>
              </a:ext>
            </a:extLst>
          </p:cNvPr>
          <p:cNvSpPr txBox="1"/>
          <p:nvPr/>
        </p:nvSpPr>
        <p:spPr>
          <a:xfrm rot="16007937">
            <a:off x="6899412" y="1853130"/>
            <a:ext cx="21393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Avenue du Val l’Abbé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194DFC34-094A-4CF0-915A-8A328EAB40D1}"/>
              </a:ext>
            </a:extLst>
          </p:cNvPr>
          <p:cNvSpPr txBox="1"/>
          <p:nvPr/>
        </p:nvSpPr>
        <p:spPr>
          <a:xfrm rot="16007937">
            <a:off x="6132764" y="5491970"/>
            <a:ext cx="21393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Rue du Velay</a:t>
            </a: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189107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67128" cy="346050"/>
          </a:xfrm>
        </p:spPr>
        <p:txBody>
          <a:bodyPr>
            <a:normAutofit fontScale="90000"/>
          </a:bodyPr>
          <a:lstStyle/>
          <a:p>
            <a:pPr algn="l"/>
            <a:r>
              <a:rPr lang="fr-FR" b="1" i="1" dirty="0">
                <a:solidFill>
                  <a:srgbClr val="EEECE1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Esquisse de programmation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99"/>
          <a:stretch/>
        </p:blipFill>
        <p:spPr>
          <a:xfrm>
            <a:off x="404174" y="980728"/>
            <a:ext cx="2367626" cy="25378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38" y="3738014"/>
            <a:ext cx="2367625" cy="285933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836711"/>
            <a:ext cx="4806724" cy="58043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603" y="5000617"/>
            <a:ext cx="1586131" cy="140332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0C3D7E93-02E1-4EF1-88FE-1F3577703D2F}"/>
              </a:ext>
            </a:extLst>
          </p:cNvPr>
          <p:cNvSpPr txBox="1"/>
          <p:nvPr/>
        </p:nvSpPr>
        <p:spPr>
          <a:xfrm rot="16007937">
            <a:off x="6463781" y="1943164"/>
            <a:ext cx="21393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Avenue du Val l’Abbé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="" xmlns:a16="http://schemas.microsoft.com/office/drawing/2014/main" id="{0C3D7E93-02E1-4EF1-88FE-1F3577703D2F}"/>
              </a:ext>
            </a:extLst>
          </p:cNvPr>
          <p:cNvSpPr txBox="1"/>
          <p:nvPr/>
        </p:nvSpPr>
        <p:spPr>
          <a:xfrm rot="16007937">
            <a:off x="5667271" y="5201286"/>
            <a:ext cx="21393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Rue du Velay</a:t>
            </a:r>
            <a:endParaRPr lang="fr-FR" sz="1600" b="1" dirty="0"/>
          </a:p>
        </p:txBody>
      </p:sp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E2EAB17E-7A4A-4B82-9B88-1C85AC3E7041}"/>
              </a:ext>
            </a:extLst>
          </p:cNvPr>
          <p:cNvSpPr txBox="1"/>
          <p:nvPr/>
        </p:nvSpPr>
        <p:spPr>
          <a:xfrm rot="21360910">
            <a:off x="4756091" y="903856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Rue des Fusillés</a:t>
            </a:r>
          </a:p>
        </p:txBody>
      </p:sp>
    </p:spTree>
    <p:extLst>
      <p:ext uri="{BB962C8B-B14F-4D97-AF65-F5344CB8AC3E}">
        <p14:creationId xmlns:p14="http://schemas.microsoft.com/office/powerpoint/2010/main" val="117721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43" y="332656"/>
            <a:ext cx="2808312" cy="1947962"/>
          </a:xfrm>
          <a:prstGeom prst="rect">
            <a:avLst/>
          </a:prstGeom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14" name="Graphique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2532966"/>
              </p:ext>
            </p:extLst>
          </p:nvPr>
        </p:nvGraphicFramePr>
        <p:xfrm>
          <a:off x="1259632" y="1772816"/>
          <a:ext cx="7037022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Graphique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4945658"/>
              </p:ext>
            </p:extLst>
          </p:nvPr>
        </p:nvGraphicFramePr>
        <p:xfrm>
          <a:off x="1619671" y="1628801"/>
          <a:ext cx="7280533" cy="4270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1" t="17093" r="26792" b="19663"/>
          <a:stretch/>
        </p:blipFill>
        <p:spPr bwMode="auto">
          <a:xfrm>
            <a:off x="5652120" y="4955258"/>
            <a:ext cx="3248086" cy="1830128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94BE0EF0-5F54-4D82-98DD-6E9E4FC687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1066" y="189218"/>
            <a:ext cx="2854388" cy="209140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43" y="4733641"/>
            <a:ext cx="2808312" cy="20275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623206" y="2328968"/>
            <a:ext cx="22322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i="1" dirty="0" smtClean="0"/>
              <a:t>CAUE</a:t>
            </a:r>
            <a:endParaRPr lang="fr-FR" sz="1000" i="1" dirty="0"/>
          </a:p>
        </p:txBody>
      </p:sp>
    </p:spTree>
    <p:extLst>
      <p:ext uri="{BB962C8B-B14F-4D97-AF65-F5344CB8AC3E}">
        <p14:creationId xmlns:p14="http://schemas.microsoft.com/office/powerpoint/2010/main" val="58018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2986" y="5445224"/>
            <a:ext cx="413995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 le temps du projet</a:t>
            </a:r>
          </a:p>
          <a:p>
            <a:r>
              <a:rPr lang="fr-FR" sz="2400" b="1" i="1" dirty="0">
                <a:solidFill>
                  <a:schemeClr val="accent3">
                    <a:lumMod val="50000"/>
                  </a:schemeClr>
                </a:solidFill>
              </a:rPr>
              <a:t>Suivi / Ajustements / Animation / Concertation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210998" y="1124744"/>
            <a:ext cx="413995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2020 - 2021</a:t>
            </a:r>
          </a:p>
          <a:p>
            <a:r>
              <a:rPr lang="fr-FR" sz="2400" b="1" i="1" dirty="0" smtClean="0">
                <a:solidFill>
                  <a:schemeClr val="accent3">
                    <a:lumMod val="50000"/>
                  </a:schemeClr>
                </a:solidFill>
              </a:rPr>
              <a:t>Redéfinition </a:t>
            </a:r>
            <a:r>
              <a:rPr lang="fr-FR" sz="2400" b="1" i="1" dirty="0">
                <a:solidFill>
                  <a:schemeClr val="accent3">
                    <a:lumMod val="50000"/>
                  </a:schemeClr>
                </a:solidFill>
              </a:rPr>
              <a:t>du projet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2986" y="2276872"/>
            <a:ext cx="435597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partir de 2022</a:t>
            </a:r>
          </a:p>
          <a:p>
            <a:r>
              <a:rPr lang="fr-FR" sz="2400" b="1" i="1" dirty="0">
                <a:solidFill>
                  <a:schemeClr val="accent3">
                    <a:lumMod val="50000"/>
                  </a:schemeClr>
                </a:solidFill>
              </a:rPr>
              <a:t>Plan de gestion de la </a:t>
            </a:r>
            <a:r>
              <a:rPr lang="fr-FR" sz="2400" b="1" i="1" dirty="0" smtClean="0">
                <a:solidFill>
                  <a:schemeClr val="accent3">
                    <a:lumMod val="50000"/>
                  </a:schemeClr>
                </a:solidFill>
              </a:rPr>
              <a:t>biodiversité</a:t>
            </a:r>
          </a:p>
          <a:p>
            <a:r>
              <a:rPr lang="fr-FR" sz="2400" b="1" i="1" dirty="0" smtClean="0">
                <a:solidFill>
                  <a:schemeClr val="accent3">
                    <a:lumMod val="50000"/>
                  </a:schemeClr>
                </a:solidFill>
              </a:rPr>
              <a:t>Etudes préalables </a:t>
            </a:r>
            <a:endParaRPr lang="fr-FR" sz="24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2986" y="3861048"/>
            <a:ext cx="413995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 </a:t>
            </a:r>
            <a:r>
              <a:rPr lang="fr-FR" sz="28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fr-FR" sz="28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</a:t>
            </a:r>
            <a:endParaRPr lang="fr-FR" sz="28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400" b="1" i="1" dirty="0" smtClean="0">
                <a:solidFill>
                  <a:schemeClr val="accent3">
                    <a:lumMod val="50000"/>
                  </a:schemeClr>
                </a:solidFill>
              </a:rPr>
              <a:t>Forum de la Ville </a:t>
            </a:r>
          </a:p>
          <a:p>
            <a:r>
              <a:rPr lang="fr-FR" sz="2400" b="1" i="1" dirty="0" smtClean="0">
                <a:solidFill>
                  <a:schemeClr val="accent3">
                    <a:lumMod val="50000"/>
                  </a:schemeClr>
                </a:solidFill>
              </a:rPr>
              <a:t>qui change / qui dialogue</a:t>
            </a:r>
            <a:endParaRPr lang="fr-FR" sz="24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31641" y="184864"/>
            <a:ext cx="64807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</a:t>
            </a:r>
            <a:r>
              <a:rPr lang="fr-FR" sz="28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calendrier progressif, sur le long terme 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962" y="1199413"/>
            <a:ext cx="4480426" cy="5203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48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252" y="0"/>
            <a:ext cx="4849683" cy="6858000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4427984" y="1556791"/>
            <a:ext cx="1007349" cy="84469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6785978" y="4511738"/>
            <a:ext cx="498517" cy="49505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306248" y="3108360"/>
            <a:ext cx="758050" cy="276999"/>
          </a:xfrm>
          <a:prstGeom prst="rect">
            <a:avLst/>
          </a:prstGeom>
          <a:solidFill>
            <a:schemeClr val="bg1"/>
          </a:solidFill>
          <a:ln w="19050">
            <a:solidFill>
              <a:srgbClr val="FBF50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Guérin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876408" y="1940847"/>
            <a:ext cx="1126674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Château Blanc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122931" y="4482267"/>
            <a:ext cx="1126674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La Houssière</a:t>
            </a:r>
          </a:p>
        </p:txBody>
      </p:sp>
      <p:sp>
        <p:nvSpPr>
          <p:cNvPr id="14" name="Ellipse 13"/>
          <p:cNvSpPr/>
          <p:nvPr/>
        </p:nvSpPr>
        <p:spPr>
          <a:xfrm rot="21219636">
            <a:off x="7398713" y="3448705"/>
            <a:ext cx="389499" cy="58854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1974359"/>
            <a:ext cx="2664296" cy="2807633"/>
          </a:xfrm>
        </p:spPr>
        <p:txBody>
          <a:bodyPr>
            <a:normAutofit fontScale="90000"/>
          </a:bodyPr>
          <a:lstStyle/>
          <a:p>
            <a:r>
              <a:rPr lang="fr-FR" sz="22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FR" sz="22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2700" b="1" i="1" dirty="0">
                <a:solidFill>
                  <a:schemeClr val="accent3">
                    <a:lumMod val="50000"/>
                  </a:schemeClr>
                </a:solidFill>
              </a:rPr>
              <a:t>Une ambition ancienne </a:t>
            </a:r>
            <a:r>
              <a:rPr lang="fr-FR" sz="2700" b="1" i="1" dirty="0" smtClean="0">
                <a:solidFill>
                  <a:schemeClr val="accent3">
                    <a:lumMod val="50000"/>
                  </a:schemeClr>
                </a:solidFill>
              </a:rPr>
              <a:t>pour maîtriser </a:t>
            </a:r>
            <a:r>
              <a:rPr lang="fr-FR" sz="2700" b="1" i="1" dirty="0">
                <a:solidFill>
                  <a:schemeClr val="accent3">
                    <a:lumMod val="50000"/>
                  </a:schemeClr>
                </a:solidFill>
              </a:rPr>
              <a:t>le développement urbain et </a:t>
            </a:r>
            <a:r>
              <a:rPr lang="fr-FR" sz="2700" b="1" i="1" dirty="0" smtClean="0">
                <a:solidFill>
                  <a:schemeClr val="accent3">
                    <a:lumMod val="50000"/>
                  </a:schemeClr>
                </a:solidFill>
              </a:rPr>
              <a:t>préparer la ville de demain</a:t>
            </a:r>
            <a:endParaRPr lang="fr-FR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54810"/>
            <a:ext cx="369177" cy="472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itre 1"/>
          <p:cNvSpPr txBox="1">
            <a:spLocks/>
          </p:cNvSpPr>
          <p:nvPr/>
        </p:nvSpPr>
        <p:spPr>
          <a:xfrm>
            <a:off x="251520" y="434849"/>
            <a:ext cx="3654549" cy="492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L’origine du projet </a:t>
            </a:r>
            <a:endParaRPr lang="fr-FR" sz="2800" dirty="0"/>
          </a:p>
        </p:txBody>
      </p:sp>
      <p:sp>
        <p:nvSpPr>
          <p:cNvPr id="19" name="ZoneTexte 18"/>
          <p:cNvSpPr txBox="1"/>
          <p:nvPr/>
        </p:nvSpPr>
        <p:spPr>
          <a:xfrm rot="16017107">
            <a:off x="6269730" y="2739652"/>
            <a:ext cx="15121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1" dirty="0">
                <a:solidFill>
                  <a:schemeClr val="tx2">
                    <a:lumMod val="75000"/>
                  </a:schemeClr>
                </a:solidFill>
              </a:rPr>
              <a:t>Avenue du Val l’Abbé</a:t>
            </a:r>
          </a:p>
        </p:txBody>
      </p:sp>
      <p:sp>
        <p:nvSpPr>
          <p:cNvPr id="20" name="ZoneTexte 19"/>
          <p:cNvSpPr txBox="1"/>
          <p:nvPr/>
        </p:nvSpPr>
        <p:spPr>
          <a:xfrm rot="21418231">
            <a:off x="6077062" y="3036771"/>
            <a:ext cx="15121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1" dirty="0">
                <a:solidFill>
                  <a:schemeClr val="tx2">
                    <a:lumMod val="75000"/>
                  </a:schemeClr>
                </a:solidFill>
              </a:rPr>
              <a:t>Rue des Fusillés</a:t>
            </a:r>
          </a:p>
        </p:txBody>
      </p:sp>
      <p:sp>
        <p:nvSpPr>
          <p:cNvPr id="21" name="ZoneTexte 20"/>
          <p:cNvSpPr txBox="1"/>
          <p:nvPr/>
        </p:nvSpPr>
        <p:spPr>
          <a:xfrm rot="16200000">
            <a:off x="6170110" y="4297953"/>
            <a:ext cx="11900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1" dirty="0">
                <a:solidFill>
                  <a:schemeClr val="tx2">
                    <a:lumMod val="75000"/>
                  </a:schemeClr>
                </a:solidFill>
              </a:rPr>
              <a:t>Rue du Velay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582785" y="3664468"/>
            <a:ext cx="1126674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Centre Ancien</a:t>
            </a:r>
            <a:endParaRPr lang="fr-FR" sz="1200" b="1" dirty="0"/>
          </a:p>
        </p:txBody>
      </p:sp>
    </p:spTree>
    <p:extLst>
      <p:ext uri="{BB962C8B-B14F-4D97-AF65-F5344CB8AC3E}">
        <p14:creationId xmlns:p14="http://schemas.microsoft.com/office/powerpoint/2010/main" val="220207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-99393"/>
            <a:ext cx="5184576" cy="91247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fr-FR" sz="28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Résorber une friche urbaine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37" y="47037"/>
            <a:ext cx="444380" cy="568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10" y="3212976"/>
            <a:ext cx="2515106" cy="140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5545" y="626362"/>
            <a:ext cx="2004346" cy="247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54" y="5077212"/>
            <a:ext cx="2529762" cy="137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864096"/>
            <a:ext cx="4728881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04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380" y="288153"/>
            <a:ext cx="6264696" cy="628169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204864"/>
            <a:ext cx="9144000" cy="1791072"/>
          </a:xfrm>
        </p:spPr>
        <p:txBody>
          <a:bodyPr>
            <a:normAutofit fontScale="90000"/>
          </a:bodyPr>
          <a:lstStyle/>
          <a:p>
            <a:r>
              <a:rPr lang="fr-FR" sz="67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ville de demain</a:t>
            </a:r>
            <a:br>
              <a:rPr lang="fr-FR" sz="67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67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fr-FR" sz="67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5300" b="1" i="1" dirty="0">
                <a:solidFill>
                  <a:schemeClr val="accent3">
                    <a:lumMod val="50000"/>
                  </a:schemeClr>
                </a:solidFill>
              </a:rPr>
              <a:t>Concilier développement urbain et transition écologique</a:t>
            </a:r>
          </a:p>
        </p:txBody>
      </p:sp>
    </p:spTree>
    <p:extLst>
      <p:ext uri="{BB962C8B-B14F-4D97-AF65-F5344CB8AC3E}">
        <p14:creationId xmlns:p14="http://schemas.microsoft.com/office/powerpoint/2010/main" val="399233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855661"/>
              </p:ext>
            </p:extLst>
          </p:nvPr>
        </p:nvGraphicFramePr>
        <p:xfrm>
          <a:off x="226365" y="548680"/>
          <a:ext cx="869127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87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3525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1722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i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Un projet pour répondre aux enjeux climatiques, écologiques et sociaux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Préservation des ressources et de la biodiversité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323528" y="2551837"/>
            <a:ext cx="849694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fontAlgn="ctr">
              <a:buFontTx/>
              <a:buChar char="-"/>
            </a:pPr>
            <a:r>
              <a:rPr lang="fr-FR" sz="2800" b="1" i="1" dirty="0" smtClean="0">
                <a:solidFill>
                  <a:schemeClr val="accent3">
                    <a:lumMod val="50000"/>
                  </a:schemeClr>
                </a:solidFill>
              </a:rPr>
              <a:t>Protection </a:t>
            </a:r>
            <a:r>
              <a:rPr lang="fr-FR" sz="2800" b="1" i="1" dirty="0">
                <a:solidFill>
                  <a:schemeClr val="accent3">
                    <a:lumMod val="50000"/>
                  </a:schemeClr>
                </a:solidFill>
              </a:rPr>
              <a:t>/ Préservation de la ressource en </a:t>
            </a:r>
            <a:r>
              <a:rPr lang="fr-FR" sz="2800" b="1" i="1" dirty="0" smtClean="0">
                <a:solidFill>
                  <a:schemeClr val="accent3">
                    <a:lumMod val="50000"/>
                  </a:schemeClr>
                </a:solidFill>
              </a:rPr>
              <a:t>eau</a:t>
            </a:r>
          </a:p>
          <a:p>
            <a:pPr marL="742950" lvl="1" indent="-285750" fontAlgn="ctr">
              <a:buFontTx/>
              <a:buChar char="-"/>
            </a:pPr>
            <a:endParaRPr lang="fr-FR" b="1" i="1" dirty="0">
              <a:solidFill>
                <a:schemeClr val="accent3">
                  <a:lumMod val="50000"/>
                </a:schemeClr>
              </a:solidFill>
            </a:endParaRPr>
          </a:p>
          <a:p>
            <a:pPr marL="742950" lvl="1" indent="-285750" fontAlgn="ctr">
              <a:buFontTx/>
              <a:buChar char="-"/>
              <a:defRPr/>
            </a:pPr>
            <a:r>
              <a:rPr lang="fr-FR" sz="2800" b="1" i="1" dirty="0" smtClean="0">
                <a:solidFill>
                  <a:schemeClr val="accent3">
                    <a:lumMod val="50000"/>
                  </a:schemeClr>
                </a:solidFill>
              </a:rPr>
              <a:t>Protection </a:t>
            </a:r>
            <a:r>
              <a:rPr lang="fr-FR" sz="2800" b="1" i="1" dirty="0">
                <a:solidFill>
                  <a:schemeClr val="accent3">
                    <a:lumMod val="50000"/>
                  </a:schemeClr>
                </a:solidFill>
              </a:rPr>
              <a:t>/ Préservation de la biodiversité  et de la variété des </a:t>
            </a:r>
            <a:r>
              <a:rPr lang="fr-FR" sz="2800" b="1" i="1" dirty="0" smtClean="0">
                <a:solidFill>
                  <a:schemeClr val="accent3">
                    <a:lumMod val="50000"/>
                  </a:schemeClr>
                </a:solidFill>
              </a:rPr>
              <a:t>paysages</a:t>
            </a:r>
          </a:p>
          <a:p>
            <a:pPr marL="742950" lvl="1" indent="-285750" fontAlgn="ctr">
              <a:buFontTx/>
              <a:buChar char="-"/>
              <a:defRPr/>
            </a:pPr>
            <a:endParaRPr lang="fr-FR" b="1" i="1" dirty="0">
              <a:solidFill>
                <a:schemeClr val="accent3">
                  <a:lumMod val="50000"/>
                </a:schemeClr>
              </a:solidFill>
            </a:endParaRPr>
          </a:p>
          <a:p>
            <a:pPr marL="742950" lvl="1" indent="-285750" fontAlgn="ctr">
              <a:buFontTx/>
              <a:buChar char="-"/>
              <a:defRPr/>
            </a:pPr>
            <a:r>
              <a:rPr lang="fr-FR" sz="2800" b="1" i="1" dirty="0" smtClean="0">
                <a:solidFill>
                  <a:schemeClr val="accent3">
                    <a:lumMod val="50000"/>
                  </a:schemeClr>
                </a:solidFill>
              </a:rPr>
              <a:t>Promotion </a:t>
            </a:r>
            <a:r>
              <a:rPr lang="fr-FR" sz="2800" b="1" i="1" dirty="0">
                <a:solidFill>
                  <a:schemeClr val="accent3">
                    <a:lumMod val="50000"/>
                  </a:schemeClr>
                </a:solidFill>
              </a:rPr>
              <a:t>de la nature en ville</a:t>
            </a:r>
          </a:p>
        </p:txBody>
      </p:sp>
    </p:spTree>
    <p:extLst>
      <p:ext uri="{BB962C8B-B14F-4D97-AF65-F5344CB8AC3E}">
        <p14:creationId xmlns:p14="http://schemas.microsoft.com/office/powerpoint/2010/main" val="364620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73"/>
          <a:stretch/>
        </p:blipFill>
        <p:spPr>
          <a:xfrm>
            <a:off x="4427985" y="1062208"/>
            <a:ext cx="4536504" cy="4996003"/>
          </a:xfrm>
          <a:prstGeom prst="rect">
            <a:avLst/>
          </a:prstGeom>
        </p:spPr>
      </p:pic>
      <p:sp>
        <p:nvSpPr>
          <p:cNvPr id="5" name="Titre 2"/>
          <p:cNvSpPr>
            <a:spLocks noGrp="1"/>
          </p:cNvSpPr>
          <p:nvPr>
            <p:ph type="title"/>
          </p:nvPr>
        </p:nvSpPr>
        <p:spPr>
          <a:xfrm>
            <a:off x="4427983" y="6207569"/>
            <a:ext cx="4610917" cy="461791"/>
          </a:xfrm>
        </p:spPr>
        <p:txBody>
          <a:bodyPr>
            <a:noAutofit/>
          </a:bodyPr>
          <a:lstStyle/>
          <a:p>
            <a:pPr algn="l"/>
            <a:r>
              <a:rPr lang="fr-FR" sz="2400" b="1" i="1" dirty="0">
                <a:solidFill>
                  <a:schemeClr val="accent3">
                    <a:lumMod val="75000"/>
                  </a:schemeClr>
                </a:solidFill>
              </a:rPr>
              <a:t>Des espaces naturels </a:t>
            </a:r>
            <a:r>
              <a:rPr lang="fr-FR" sz="2400" b="1" i="1" dirty="0" smtClean="0">
                <a:solidFill>
                  <a:schemeClr val="accent3">
                    <a:lumMod val="75000"/>
                  </a:schemeClr>
                </a:solidFill>
              </a:rPr>
              <a:t>préservés</a:t>
            </a:r>
            <a:endParaRPr lang="fr-FR" sz="24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Titre 2"/>
          <p:cNvSpPr txBox="1">
            <a:spLocks/>
          </p:cNvSpPr>
          <p:nvPr/>
        </p:nvSpPr>
        <p:spPr>
          <a:xfrm>
            <a:off x="94380" y="6105819"/>
            <a:ext cx="4333604" cy="5635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200" b="1" i="1" dirty="0" smtClean="0">
                <a:solidFill>
                  <a:srgbClr val="4F271C">
                    <a:satMod val="130000"/>
                  </a:srgbClr>
                </a:solidFill>
              </a:rPr>
              <a:t>Orientations d’Aménagement  et </a:t>
            </a:r>
          </a:p>
          <a:p>
            <a:pPr algn="l"/>
            <a:r>
              <a:rPr lang="fr-FR" sz="2200" b="1" i="1" dirty="0" smtClean="0">
                <a:solidFill>
                  <a:srgbClr val="4F271C">
                    <a:satMod val="130000"/>
                  </a:srgbClr>
                </a:solidFill>
              </a:rPr>
              <a:t>de Programmation (OAP - AU)</a:t>
            </a:r>
            <a:endParaRPr lang="fr-FR" sz="2200" b="1" i="1" dirty="0">
              <a:solidFill>
                <a:srgbClr val="4F271C">
                  <a:satMod val="130000"/>
                </a:srgbClr>
              </a:solidFill>
            </a:endParaRPr>
          </a:p>
        </p:txBody>
      </p:sp>
      <p:sp>
        <p:nvSpPr>
          <p:cNvPr id="9" name="Rectangle à coins arrondis 5">
            <a:extLst>
              <a:ext uri="{FF2B5EF4-FFF2-40B4-BE49-F238E27FC236}">
                <a16:creationId xmlns="" xmlns:a16="http://schemas.microsoft.com/office/drawing/2014/main" id="{19AF134A-368B-443E-8FA3-B86DD34ED306}"/>
              </a:ext>
            </a:extLst>
          </p:cNvPr>
          <p:cNvSpPr/>
          <p:nvPr/>
        </p:nvSpPr>
        <p:spPr>
          <a:xfrm>
            <a:off x="154043" y="156177"/>
            <a:ext cx="3054126" cy="66319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à coins arrondis 8">
            <a:extLst>
              <a:ext uri="{FF2B5EF4-FFF2-40B4-BE49-F238E27FC236}">
                <a16:creationId xmlns="" xmlns:a16="http://schemas.microsoft.com/office/drawing/2014/main" id="{5902CC25-A886-4EBC-99E3-886E2B6B91AE}"/>
              </a:ext>
            </a:extLst>
          </p:cNvPr>
          <p:cNvSpPr/>
          <p:nvPr/>
        </p:nvSpPr>
        <p:spPr>
          <a:xfrm>
            <a:off x="395536" y="247241"/>
            <a:ext cx="472072" cy="481061"/>
          </a:xfrm>
          <a:prstGeom prst="roundRect">
            <a:avLst/>
          </a:prstGeom>
          <a:blipFill dpi="0" rotWithShape="1">
            <a:blip r:embed="rId4" cstate="print"/>
            <a:srcRect/>
            <a:stretch>
              <a:fillRect r="-42518"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Titre 1">
            <a:extLst>
              <a:ext uri="{FF2B5EF4-FFF2-40B4-BE49-F238E27FC236}">
                <a16:creationId xmlns="" xmlns:a16="http://schemas.microsoft.com/office/drawing/2014/main" id="{258898FB-2BB2-41C4-A882-306BAD13545B}"/>
              </a:ext>
            </a:extLst>
          </p:cNvPr>
          <p:cNvSpPr txBox="1">
            <a:spLocks/>
          </p:cNvSpPr>
          <p:nvPr/>
        </p:nvSpPr>
        <p:spPr>
          <a:xfrm>
            <a:off x="867608" y="206735"/>
            <a:ext cx="2376264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b="1" i="1" dirty="0"/>
              <a:t>  Biodiversité</a:t>
            </a:r>
            <a:endParaRPr lang="fr-FR" sz="2800" dirty="0"/>
          </a:p>
        </p:txBody>
      </p:sp>
      <p:sp>
        <p:nvSpPr>
          <p:cNvPr id="12" name="Titre 1">
            <a:extLst>
              <a:ext uri="{FF2B5EF4-FFF2-40B4-BE49-F238E27FC236}">
                <a16:creationId xmlns="" xmlns:a16="http://schemas.microsoft.com/office/drawing/2014/main" id="{12016051-E950-417E-903E-08103AEF9351}"/>
              </a:ext>
            </a:extLst>
          </p:cNvPr>
          <p:cNvSpPr txBox="1">
            <a:spLocks/>
          </p:cNvSpPr>
          <p:nvPr/>
        </p:nvSpPr>
        <p:spPr>
          <a:xfrm>
            <a:off x="3923927" y="206734"/>
            <a:ext cx="5114973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Affirmer une stratégie verte</a:t>
            </a:r>
            <a:endParaRPr lang="fr-FR" sz="3200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69" y="859873"/>
            <a:ext cx="2736304" cy="3268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276" y="4159959"/>
            <a:ext cx="1503079" cy="172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Connecteur en angle 6"/>
          <p:cNvCxnSpPr/>
          <p:nvPr/>
        </p:nvCxnSpPr>
        <p:spPr>
          <a:xfrm rot="16200000" flipH="1">
            <a:off x="1748599" y="3989975"/>
            <a:ext cx="2232248" cy="102187"/>
          </a:xfrm>
          <a:prstGeom prst="bent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" name="Connecteur droit 2"/>
          <p:cNvCxnSpPr/>
          <p:nvPr/>
        </p:nvCxnSpPr>
        <p:spPr>
          <a:xfrm>
            <a:off x="571500" y="922564"/>
            <a:ext cx="2604873" cy="32060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2164276" y="4159959"/>
            <a:ext cx="1503079" cy="172648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H="1">
            <a:off x="440069" y="859873"/>
            <a:ext cx="2736304" cy="326870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H="1">
            <a:off x="2164276" y="4159959"/>
            <a:ext cx="1503079" cy="172648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7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"/>
          <a:stretch/>
        </p:blipFill>
        <p:spPr>
          <a:xfrm>
            <a:off x="221730" y="1034034"/>
            <a:ext cx="7950670" cy="556331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21560" y="260648"/>
            <a:ext cx="5266928" cy="562074"/>
          </a:xfrm>
        </p:spPr>
        <p:txBody>
          <a:bodyPr>
            <a:noAutofit/>
          </a:bodyPr>
          <a:lstStyle/>
          <a:p>
            <a:pPr algn="l"/>
            <a:r>
              <a:rPr lang="fr-FR" sz="3200" b="1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Affirmer une stratégie verte</a:t>
            </a:r>
            <a:endParaRPr lang="fr-FR" sz="3200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272583" y="1307314"/>
            <a:ext cx="276391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accent3">
                    <a:lumMod val="50000"/>
                  </a:schemeClr>
                </a:solidFill>
              </a:rPr>
              <a:t>1. Préserver une poche cohérente </a:t>
            </a:r>
            <a:r>
              <a:rPr lang="fr-FR" sz="2000" dirty="0" smtClean="0">
                <a:solidFill>
                  <a:schemeClr val="accent3">
                    <a:lumMod val="50000"/>
                  </a:schemeClr>
                </a:solidFill>
              </a:rPr>
              <a:t>qui limite </a:t>
            </a:r>
            <a:r>
              <a:rPr lang="fr-FR" sz="2000" dirty="0">
                <a:solidFill>
                  <a:schemeClr val="accent3">
                    <a:lumMod val="50000"/>
                  </a:schemeClr>
                </a:solidFill>
              </a:rPr>
              <a:t>l’étalement urbain</a:t>
            </a:r>
          </a:p>
          <a:p>
            <a:pPr marL="342900" indent="-342900">
              <a:buFont typeface="+mj-lt"/>
              <a:buAutoNum type="arabicPeriod"/>
            </a:pPr>
            <a:endParaRPr lang="fr-FR" sz="20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fr-FR" sz="2000" dirty="0">
                <a:solidFill>
                  <a:schemeClr val="accent3">
                    <a:lumMod val="50000"/>
                  </a:schemeClr>
                </a:solidFill>
              </a:rPr>
              <a:t>2. Augmenter le potentiel écologique des axes de ruissellement</a:t>
            </a:r>
          </a:p>
          <a:p>
            <a:endParaRPr lang="fr-FR" sz="20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fr-FR" sz="2000" dirty="0">
                <a:solidFill>
                  <a:schemeClr val="accent3">
                    <a:lumMod val="50000"/>
                  </a:schemeClr>
                </a:solidFill>
              </a:rPr>
              <a:t>3. Créer une coulée verte vers la Seine, reliant les éléments du grand paysage</a:t>
            </a:r>
          </a:p>
          <a:p>
            <a:pPr marL="342900" indent="-342900">
              <a:buFont typeface="+mj-lt"/>
              <a:buAutoNum type="arabicPeriod"/>
            </a:pPr>
            <a:endParaRPr lang="fr-FR" sz="20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fr-FR" sz="2000" dirty="0">
                <a:solidFill>
                  <a:schemeClr val="accent3">
                    <a:lumMod val="50000"/>
                  </a:schemeClr>
                </a:solidFill>
              </a:rPr>
              <a:t>4. Préserver les pelouses silicicoles et la lisière forestière</a:t>
            </a:r>
          </a:p>
        </p:txBody>
      </p:sp>
      <p:sp>
        <p:nvSpPr>
          <p:cNvPr id="6" name="Rectangle à coins arrondis 5"/>
          <p:cNvSpPr/>
          <p:nvPr/>
        </p:nvSpPr>
        <p:spPr>
          <a:xfrm>
            <a:off x="221730" y="188640"/>
            <a:ext cx="3054126" cy="66319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899592" y="242434"/>
            <a:ext cx="2376264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b="1" i="1" dirty="0"/>
              <a:t>Biodiversité</a:t>
            </a:r>
            <a:endParaRPr lang="fr-FR" sz="2800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355512" y="282941"/>
            <a:ext cx="472072" cy="481061"/>
          </a:xfrm>
          <a:prstGeom prst="roundRect">
            <a:avLst/>
          </a:prstGeom>
          <a:blipFill dpi="0" rotWithShape="1">
            <a:blip r:embed="rId4" cstate="print"/>
            <a:srcRect/>
            <a:stretch>
              <a:fillRect r="-42518"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28600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23" y="980732"/>
            <a:ext cx="5686821" cy="568862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67945" y="261668"/>
            <a:ext cx="4608512" cy="562074"/>
          </a:xfrm>
        </p:spPr>
        <p:txBody>
          <a:bodyPr>
            <a:noAutofit/>
          </a:bodyPr>
          <a:lstStyle/>
          <a:p>
            <a:pPr algn="l"/>
            <a:r>
              <a:rPr lang="fr-FR" sz="3200" b="1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Valoriser les ressources</a:t>
            </a:r>
            <a:endParaRPr lang="fr-FR" sz="3200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300192" y="980728"/>
            <a:ext cx="30963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/>
          </a:p>
          <a:p>
            <a:r>
              <a:rPr lang="fr-FR" sz="1100" dirty="0" smtClean="0"/>
              <a:t>● </a:t>
            </a:r>
            <a:r>
              <a:rPr lang="fr-FR" sz="2000" dirty="0" smtClean="0"/>
              <a:t>Jardins </a:t>
            </a:r>
            <a:r>
              <a:rPr lang="fr-FR" sz="2000" dirty="0"/>
              <a:t>familiaux</a:t>
            </a:r>
          </a:p>
          <a:p>
            <a:r>
              <a:rPr lang="fr-FR" sz="1100" dirty="0"/>
              <a:t>●</a:t>
            </a:r>
            <a:r>
              <a:rPr lang="fr-FR" sz="2000" dirty="0"/>
              <a:t> Serres horticoles et maraichères </a:t>
            </a:r>
          </a:p>
          <a:p>
            <a:r>
              <a:rPr lang="fr-FR" sz="1100" dirty="0"/>
              <a:t>●</a:t>
            </a:r>
            <a:r>
              <a:rPr lang="fr-FR" sz="2000" dirty="0"/>
              <a:t> Ferme permacole</a:t>
            </a:r>
          </a:p>
          <a:p>
            <a:r>
              <a:rPr lang="fr-FR" sz="1100" dirty="0"/>
              <a:t>●</a:t>
            </a:r>
            <a:r>
              <a:rPr lang="fr-FR" sz="2000" dirty="0"/>
              <a:t> </a:t>
            </a:r>
            <a:r>
              <a:rPr lang="fr-FR" sz="2000" b="1" dirty="0" smtClean="0"/>
              <a:t>Développer </a:t>
            </a:r>
            <a:r>
              <a:rPr lang="fr-FR" sz="2000" b="1" dirty="0"/>
              <a:t>l’agriculture urbaine</a:t>
            </a:r>
          </a:p>
          <a:p>
            <a:endParaRPr lang="fr-FR" sz="2000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243724" y="190970"/>
            <a:ext cx="3384376" cy="66319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933652" y="223122"/>
            <a:ext cx="2630236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600" b="1" i="1" dirty="0"/>
              <a:t> </a:t>
            </a:r>
            <a:r>
              <a:rPr lang="fr-FR" sz="2800" b="1" i="1" dirty="0"/>
              <a:t>Ressources</a:t>
            </a:r>
            <a:endParaRPr lang="fr-FR" sz="2800" dirty="0"/>
          </a:p>
        </p:txBody>
      </p:sp>
      <p:sp>
        <p:nvSpPr>
          <p:cNvPr id="13" name="Rectangle à coins arrondis 12"/>
          <p:cNvSpPr/>
          <p:nvPr/>
        </p:nvSpPr>
        <p:spPr>
          <a:xfrm>
            <a:off x="355512" y="282941"/>
            <a:ext cx="472072" cy="481061"/>
          </a:xfrm>
          <a:prstGeom prst="roundRect">
            <a:avLst/>
          </a:prstGeom>
          <a:blipFill dpi="0" rotWithShape="1">
            <a:blip r:embed="rId4" cstate="print"/>
            <a:srcRect/>
            <a:stretch>
              <a:fillRect r="-42518"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ZoneTexte 8"/>
          <p:cNvSpPr txBox="1"/>
          <p:nvPr/>
        </p:nvSpPr>
        <p:spPr>
          <a:xfrm>
            <a:off x="6300192" y="3437705"/>
            <a:ext cx="266429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/>
              <a:t>●</a:t>
            </a:r>
            <a:r>
              <a:rPr lang="fr-FR" dirty="0"/>
              <a:t> </a:t>
            </a:r>
            <a:r>
              <a:rPr lang="fr-FR" sz="2000" dirty="0"/>
              <a:t>Gisements à exploiter </a:t>
            </a:r>
            <a:r>
              <a:rPr lang="fr-FR" sz="2000" dirty="0" smtClean="0"/>
              <a:t>   </a:t>
            </a:r>
            <a:r>
              <a:rPr lang="fr-FR" sz="2000" dirty="0" err="1" smtClean="0"/>
              <a:t>Compostière</a:t>
            </a:r>
            <a:r>
              <a:rPr lang="fr-FR" sz="2000" dirty="0"/>
              <a:t>, Scierie… </a:t>
            </a:r>
            <a:endParaRPr lang="fr-FR" dirty="0"/>
          </a:p>
          <a:p>
            <a:r>
              <a:rPr lang="fr-FR" sz="1050" dirty="0"/>
              <a:t>●</a:t>
            </a:r>
            <a:r>
              <a:rPr lang="fr-FR" dirty="0"/>
              <a:t> </a:t>
            </a:r>
            <a:r>
              <a:rPr lang="fr-FR" sz="2000" dirty="0"/>
              <a:t>Réseau de chaleur</a:t>
            </a:r>
          </a:p>
          <a:p>
            <a:r>
              <a:rPr lang="fr-FR" sz="1050" dirty="0"/>
              <a:t>●</a:t>
            </a:r>
            <a:r>
              <a:rPr lang="fr-FR" dirty="0"/>
              <a:t> </a:t>
            </a:r>
            <a:r>
              <a:rPr lang="fr-FR" sz="2000" b="1" dirty="0"/>
              <a:t>Valoriser </a:t>
            </a:r>
            <a:r>
              <a:rPr lang="fr-FR" sz="2000" dirty="0"/>
              <a:t>les déchets organiques </a:t>
            </a:r>
          </a:p>
          <a:p>
            <a:r>
              <a:rPr lang="fr-FR" sz="1050" dirty="0"/>
              <a:t>●</a:t>
            </a:r>
            <a:r>
              <a:rPr lang="fr-FR" dirty="0"/>
              <a:t> </a:t>
            </a:r>
            <a:r>
              <a:rPr lang="fr-FR" sz="2000" b="1" dirty="0"/>
              <a:t>Développer </a:t>
            </a:r>
            <a:r>
              <a:rPr lang="fr-FR" sz="2000" dirty="0"/>
              <a:t>un réseau chaleur /électricité</a:t>
            </a:r>
          </a:p>
          <a:p>
            <a:endParaRPr lang="fr-FR" dirty="0"/>
          </a:p>
        </p:txBody>
      </p:sp>
      <p:pic>
        <p:nvPicPr>
          <p:cNvPr id="20" name="Image 1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23" y="980728"/>
            <a:ext cx="5686821" cy="5688626"/>
          </a:xfrm>
          <a:prstGeom prst="rect">
            <a:avLst/>
          </a:prstGeom>
        </p:spPr>
      </p:pic>
      <p:pic>
        <p:nvPicPr>
          <p:cNvPr id="21" name="Picture 2" descr="C:\Users\Larcon Jean Marc\Desktop\production materielle simpl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69" y="968977"/>
            <a:ext cx="5859528" cy="570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37" y="1008798"/>
            <a:ext cx="6377091" cy="569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1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14328</TotalTime>
  <Words>633</Words>
  <Application>Microsoft Office PowerPoint</Application>
  <PresentationFormat>Affichage à l'écran (4:3)</PresentationFormat>
  <Paragraphs>161</Paragraphs>
  <Slides>24</Slides>
  <Notes>16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24</vt:i4>
      </vt:variant>
    </vt:vector>
  </HeadingPairs>
  <TitlesOfParts>
    <vt:vector size="26" baseType="lpstr">
      <vt:lpstr>Thème Office</vt:lpstr>
      <vt:lpstr>Conception personnalisée</vt:lpstr>
      <vt:lpstr>Présentation PowerPoint</vt:lpstr>
      <vt:lpstr>Une situation privilégiée en cœur urbain </vt:lpstr>
      <vt:lpstr> Une ambition ancienne pour maîtriser le développement urbain et préparer la ville de demain</vt:lpstr>
      <vt:lpstr>Résorber une friche urbaine</vt:lpstr>
      <vt:lpstr>La ville de demain   Concilier développement urbain et transition écologique</vt:lpstr>
      <vt:lpstr>Présentation PowerPoint</vt:lpstr>
      <vt:lpstr>Des espaces naturels préservés</vt:lpstr>
      <vt:lpstr>Affirmer une stratégie verte</vt:lpstr>
      <vt:lpstr>Valoriser les ressources</vt:lpstr>
      <vt:lpstr>Présentation PowerPoint</vt:lpstr>
      <vt:lpstr>Présentation PowerPoint</vt:lpstr>
      <vt:lpstr>Structurer la ville</vt:lpstr>
      <vt:lpstr>S’harmoniser avec l’existant</vt:lpstr>
      <vt:lpstr>Renforcer la ville du ¼ d’heure</vt:lpstr>
      <vt:lpstr>Développer l’économie locale</vt:lpstr>
      <vt:lpstr>Présentation PowerPoint</vt:lpstr>
      <vt:lpstr>Présentation PowerPoint</vt:lpstr>
      <vt:lpstr>Suturer la ville</vt:lpstr>
      <vt:lpstr>Présentation PowerPoint</vt:lpstr>
      <vt:lpstr>Quel quartier pour demain ?</vt:lpstr>
      <vt:lpstr>Présentation PowerPoint</vt:lpstr>
      <vt:lpstr>Esquisse de programmation</vt:lpstr>
      <vt:lpstr>Présentation PowerPoint</vt:lpstr>
      <vt:lpstr>Présentation PowerPoint</vt:lpstr>
    </vt:vector>
  </TitlesOfParts>
  <Company>SER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COLONNIER Corinne</dc:creator>
  <cp:lastModifiedBy>VENNIN Mathilde</cp:lastModifiedBy>
  <cp:revision>719</cp:revision>
  <cp:lastPrinted>2022-03-22T14:55:18Z</cp:lastPrinted>
  <dcterms:created xsi:type="dcterms:W3CDTF">2020-11-27T10:55:04Z</dcterms:created>
  <dcterms:modified xsi:type="dcterms:W3CDTF">2022-03-31T09:06:41Z</dcterms:modified>
</cp:coreProperties>
</file>